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 id="2147483798" r:id="rId3"/>
    <p:sldMasterId id="2147483810" r:id="rId4"/>
    <p:sldMasterId id="2147483822" r:id="rId5"/>
    <p:sldMasterId id="2147483834" r:id="rId6"/>
    <p:sldMasterId id="2147483846" r:id="rId7"/>
    <p:sldMasterId id="2147483858" r:id="rId8"/>
    <p:sldMasterId id="2147484342" r:id="rId9"/>
    <p:sldMasterId id="2147484354" r:id="rId10"/>
  </p:sldMasterIdLst>
  <p:notesMasterIdLst>
    <p:notesMasterId r:id="rId65"/>
  </p:notesMasterIdLst>
  <p:sldIdLst>
    <p:sldId id="795" r:id="rId11"/>
    <p:sldId id="830" r:id="rId12"/>
    <p:sldId id="807" r:id="rId13"/>
    <p:sldId id="816" r:id="rId14"/>
    <p:sldId id="818" r:id="rId15"/>
    <p:sldId id="819" r:id="rId16"/>
    <p:sldId id="820" r:id="rId17"/>
    <p:sldId id="821" r:id="rId18"/>
    <p:sldId id="822" r:id="rId19"/>
    <p:sldId id="823" r:id="rId20"/>
    <p:sldId id="824" r:id="rId21"/>
    <p:sldId id="825" r:id="rId22"/>
    <p:sldId id="828" r:id="rId23"/>
    <p:sldId id="829" r:id="rId24"/>
    <p:sldId id="826" r:id="rId25"/>
    <p:sldId id="676" r:id="rId26"/>
    <p:sldId id="590" r:id="rId27"/>
    <p:sldId id="677" r:id="rId28"/>
    <p:sldId id="495" r:id="rId29"/>
    <p:sldId id="799" r:id="rId30"/>
    <p:sldId id="800" r:id="rId31"/>
    <p:sldId id="801" r:id="rId32"/>
    <p:sldId id="802" r:id="rId33"/>
    <p:sldId id="804" r:id="rId34"/>
    <p:sldId id="806" r:id="rId35"/>
    <p:sldId id="542" r:id="rId36"/>
    <p:sldId id="718" r:id="rId37"/>
    <p:sldId id="719" r:id="rId38"/>
    <p:sldId id="783" r:id="rId39"/>
    <p:sldId id="745" r:id="rId40"/>
    <p:sldId id="648" r:id="rId41"/>
    <p:sldId id="674" r:id="rId42"/>
    <p:sldId id="666" r:id="rId43"/>
    <p:sldId id="621" r:id="rId44"/>
    <p:sldId id="623" r:id="rId45"/>
    <p:sldId id="626" r:id="rId46"/>
    <p:sldId id="670" r:id="rId47"/>
    <p:sldId id="749" r:id="rId48"/>
    <p:sldId id="678" r:id="rId49"/>
    <p:sldId id="805" r:id="rId50"/>
    <p:sldId id="684" r:id="rId51"/>
    <p:sldId id="713" r:id="rId52"/>
    <p:sldId id="714" r:id="rId53"/>
    <p:sldId id="715" r:id="rId54"/>
    <p:sldId id="716" r:id="rId55"/>
    <p:sldId id="681" r:id="rId56"/>
    <p:sldId id="635" r:id="rId57"/>
    <p:sldId id="803" r:id="rId58"/>
    <p:sldId id="792" r:id="rId59"/>
    <p:sldId id="787" r:id="rId60"/>
    <p:sldId id="788" r:id="rId61"/>
    <p:sldId id="789" r:id="rId62"/>
    <p:sldId id="796" r:id="rId63"/>
    <p:sldId id="797"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Gill Sans MT" panose="020B0502020104020203"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Gill Sans MT" panose="020B0502020104020203"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Gill Sans MT" panose="020B0502020104020203"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Gill Sans MT" panose="020B0502020104020203"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BF0"/>
    <a:srgbClr val="327032"/>
    <a:srgbClr val="FFCC00"/>
    <a:srgbClr val="A907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4" autoAdjust="0"/>
    <p:restoredTop sz="99822" autoAdjust="0"/>
  </p:normalViewPr>
  <p:slideViewPr>
    <p:cSldViewPr>
      <p:cViewPr varScale="1">
        <p:scale>
          <a:sx n="92" d="100"/>
          <a:sy n="92" d="100"/>
        </p:scale>
        <p:origin x="9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AC0C6F9-6682-47FA-881E-136CDAE59706}" type="datetimeFigureOut">
              <a:rPr lang="en-US"/>
              <a:pPr>
                <a:defRPr/>
              </a:pPr>
              <a:t>11/29/2022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DE1FAA4-6F88-40CB-BA38-0691FE780422}" type="slidenum">
              <a:rPr lang="en-US" altLang="en-US"/>
              <a:pPr>
                <a:defRPr/>
              </a:pPr>
              <a:t>‹#›</a:t>
            </a:fld>
            <a:endParaRPr lang="en-US" altLang="en-US"/>
          </a:p>
        </p:txBody>
      </p:sp>
    </p:spTree>
    <p:extLst>
      <p:ext uri="{BB962C8B-B14F-4D97-AF65-F5344CB8AC3E}">
        <p14:creationId xmlns:p14="http://schemas.microsoft.com/office/powerpoint/2010/main" val="1197964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447541A-2E71-4CE3-9A31-30BB0D8F8476}"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DDF11-5DFC-404A-951B-73C8E135DDBA}" type="slidenum">
              <a:rPr lang="en-US" altLang="en-US"/>
              <a:pPr>
                <a:defRPr/>
              </a:pPr>
              <a:t>‹#›</a:t>
            </a:fld>
            <a:endParaRPr lang="en-US" altLang="en-US"/>
          </a:p>
        </p:txBody>
      </p:sp>
    </p:spTree>
    <p:extLst>
      <p:ext uri="{BB962C8B-B14F-4D97-AF65-F5344CB8AC3E}">
        <p14:creationId xmlns:p14="http://schemas.microsoft.com/office/powerpoint/2010/main" val="1003268816"/>
      </p:ext>
    </p:extLst>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4419F28-E5C5-4959-913D-37C917DAAAEA}"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8BDD5-A279-4F2D-A01D-0DDE13283E80}" type="slidenum">
              <a:rPr lang="en-US" altLang="en-US"/>
              <a:pPr>
                <a:defRPr/>
              </a:pPr>
              <a:t>‹#›</a:t>
            </a:fld>
            <a:endParaRPr lang="en-US" altLang="en-US"/>
          </a:p>
        </p:txBody>
      </p:sp>
    </p:spTree>
    <p:extLst>
      <p:ext uri="{BB962C8B-B14F-4D97-AF65-F5344CB8AC3E}">
        <p14:creationId xmlns:p14="http://schemas.microsoft.com/office/powerpoint/2010/main" val="920124502"/>
      </p:ext>
    </p:extLst>
  </p:cSld>
  <p:clrMapOvr>
    <a:masterClrMapping/>
  </p:clrMapOvr>
  <p:transition spd="slow">
    <p:wedg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6637C46-8AED-4A26-A051-1E45E15A6A22}"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7790C7-6C5B-4B48-9C4F-1CD9B80470FD}" type="slidenum">
              <a:rPr lang="en-US" altLang="en-US" smtClean="0"/>
              <a:pPr>
                <a:defRPr/>
              </a:pPr>
              <a:t>‹#›</a:t>
            </a:fld>
            <a:endParaRPr lang="en-US" altLang="en-US"/>
          </a:p>
        </p:txBody>
      </p:sp>
    </p:spTree>
    <p:extLst>
      <p:ext uri="{BB962C8B-B14F-4D97-AF65-F5344CB8AC3E}">
        <p14:creationId xmlns:p14="http://schemas.microsoft.com/office/powerpoint/2010/main" val="1427271289"/>
      </p:ext>
    </p:extLst>
  </p:cSld>
  <p:clrMapOvr>
    <a:masterClrMapping/>
  </p:clrMapOvr>
  <p:transition spd="slow">
    <p:wedg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ECE5CD3-9F72-4C23-880E-6F46ACB22A19}"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83345E-6547-453D-B344-AEE4026A442F}" type="slidenum">
              <a:rPr lang="en-US" altLang="en-US" smtClean="0"/>
              <a:pPr>
                <a:defRPr/>
              </a:pPr>
              <a:t>‹#›</a:t>
            </a:fld>
            <a:endParaRPr lang="en-US" altLang="en-US"/>
          </a:p>
        </p:txBody>
      </p:sp>
    </p:spTree>
    <p:extLst>
      <p:ext uri="{BB962C8B-B14F-4D97-AF65-F5344CB8AC3E}">
        <p14:creationId xmlns:p14="http://schemas.microsoft.com/office/powerpoint/2010/main" val="2969648690"/>
      </p:ext>
    </p:extLst>
  </p:cSld>
  <p:clrMapOvr>
    <a:masterClrMapping/>
  </p:clrMapOvr>
  <p:transition spd="slow">
    <p:wedg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6B589EB-75DC-42B2-9156-A6F27D7C839F}"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DA9B7C-79C9-49A5-A193-F81CDB7F7468}" type="slidenum">
              <a:rPr lang="en-US" altLang="en-US" smtClean="0"/>
              <a:pPr>
                <a:defRPr/>
              </a:pPr>
              <a:t>‹#›</a:t>
            </a:fld>
            <a:endParaRPr lang="en-US" altLang="en-US"/>
          </a:p>
        </p:txBody>
      </p:sp>
    </p:spTree>
    <p:extLst>
      <p:ext uri="{BB962C8B-B14F-4D97-AF65-F5344CB8AC3E}">
        <p14:creationId xmlns:p14="http://schemas.microsoft.com/office/powerpoint/2010/main" val="2573905554"/>
      </p:ext>
    </p:extLst>
  </p:cSld>
  <p:clrMapOvr>
    <a:masterClrMapping/>
  </p:clrMapOvr>
  <p:transition spd="slow">
    <p:wedg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3051673-616C-44DB-8145-422EF640634C}"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4E4C79-B338-4E73-8B4F-F7F6DAE66928}" type="slidenum">
              <a:rPr lang="en-US" altLang="en-US" smtClean="0"/>
              <a:pPr>
                <a:defRPr/>
              </a:pPr>
              <a:t>‹#›</a:t>
            </a:fld>
            <a:endParaRPr lang="en-US" altLang="en-US"/>
          </a:p>
        </p:txBody>
      </p:sp>
    </p:spTree>
    <p:extLst>
      <p:ext uri="{BB962C8B-B14F-4D97-AF65-F5344CB8AC3E}">
        <p14:creationId xmlns:p14="http://schemas.microsoft.com/office/powerpoint/2010/main" val="2896804398"/>
      </p:ext>
    </p:extLst>
  </p:cSld>
  <p:clrMapOvr>
    <a:masterClrMapping/>
  </p:clrMapOvr>
  <p:transition spd="slow">
    <p:wedg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4F20A0C-BC01-4788-A5E4-801DD1A7373C}" type="datetimeFigureOut">
              <a:rPr lang="en-US" smtClean="0"/>
              <a:pPr>
                <a:defRPr/>
              </a:pPr>
              <a:t>11/29/2022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F22482A-689E-4004-9C4B-238F0C16A9CD}" type="slidenum">
              <a:rPr lang="en-US" altLang="en-US" smtClean="0"/>
              <a:pPr>
                <a:defRPr/>
              </a:pPr>
              <a:t>‹#›</a:t>
            </a:fld>
            <a:endParaRPr lang="en-US" altLang="en-US"/>
          </a:p>
        </p:txBody>
      </p:sp>
    </p:spTree>
    <p:extLst>
      <p:ext uri="{BB962C8B-B14F-4D97-AF65-F5344CB8AC3E}">
        <p14:creationId xmlns:p14="http://schemas.microsoft.com/office/powerpoint/2010/main" val="1406957061"/>
      </p:ext>
    </p:extLst>
  </p:cSld>
  <p:clrMapOvr>
    <a:masterClrMapping/>
  </p:clrMapOvr>
  <p:transition spd="slow">
    <p:wedg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F8EB7CA-285E-485A-85B2-6DFA01228EE3}" type="datetimeFigureOut">
              <a:rPr lang="en-US" smtClean="0"/>
              <a:pPr>
                <a:defRPr/>
              </a:pPr>
              <a:t>11/29/2022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ADAB60-53F9-458E-A382-FCA5E13356E8}" type="slidenum">
              <a:rPr lang="en-US" altLang="en-US" smtClean="0"/>
              <a:pPr>
                <a:defRPr/>
              </a:pPr>
              <a:t>‹#›</a:t>
            </a:fld>
            <a:endParaRPr lang="en-US" altLang="en-US"/>
          </a:p>
        </p:txBody>
      </p:sp>
    </p:spTree>
    <p:extLst>
      <p:ext uri="{BB962C8B-B14F-4D97-AF65-F5344CB8AC3E}">
        <p14:creationId xmlns:p14="http://schemas.microsoft.com/office/powerpoint/2010/main" val="3484412110"/>
      </p:ext>
    </p:extLst>
  </p:cSld>
  <p:clrMapOvr>
    <a:masterClrMapping/>
  </p:clrMapOvr>
  <p:transition spd="slow">
    <p:wedg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91F38F4-4533-4229-B815-897A3C911F58}" type="datetimeFigureOut">
              <a:rPr lang="en-US" smtClean="0"/>
              <a:pPr>
                <a:defRPr/>
              </a:pPr>
              <a:t>11/29/2022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C6348E-48F0-4FF7-AE48-67B420A39281}" type="slidenum">
              <a:rPr lang="en-US" altLang="en-US" smtClean="0"/>
              <a:pPr>
                <a:defRPr/>
              </a:pPr>
              <a:t>‹#›</a:t>
            </a:fld>
            <a:endParaRPr lang="en-US" altLang="en-US"/>
          </a:p>
        </p:txBody>
      </p:sp>
    </p:spTree>
    <p:extLst>
      <p:ext uri="{BB962C8B-B14F-4D97-AF65-F5344CB8AC3E}">
        <p14:creationId xmlns:p14="http://schemas.microsoft.com/office/powerpoint/2010/main" val="49436305"/>
      </p:ext>
    </p:extLst>
  </p:cSld>
  <p:clrMapOvr>
    <a:masterClrMapping/>
  </p:clrMapOvr>
  <p:transition spd="slow">
    <p:wedg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194252E-BC0C-487F-B9DF-BF2E9BD19F06}"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A7514AD-C865-4BBD-956C-FA9F32BDCAED}" type="slidenum">
              <a:rPr lang="en-US" altLang="en-US" smtClean="0"/>
              <a:pPr>
                <a:defRPr/>
              </a:pPr>
              <a:t>‹#›</a:t>
            </a:fld>
            <a:endParaRPr lang="en-US" altLang="en-US"/>
          </a:p>
        </p:txBody>
      </p:sp>
    </p:spTree>
    <p:extLst>
      <p:ext uri="{BB962C8B-B14F-4D97-AF65-F5344CB8AC3E}">
        <p14:creationId xmlns:p14="http://schemas.microsoft.com/office/powerpoint/2010/main" val="3384953141"/>
      </p:ext>
    </p:extLst>
  </p:cSld>
  <p:clrMapOvr>
    <a:masterClrMapping/>
  </p:clrMapOvr>
  <p:transition spd="slow">
    <p:wedg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B1B43C-A2A9-489B-9DBD-CB058DDCE39D}"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838C75-7BA4-4495-A6BA-1290BC9653BC}" type="slidenum">
              <a:rPr lang="en-US" altLang="en-US" smtClean="0"/>
              <a:pPr>
                <a:defRPr/>
              </a:pPr>
              <a:t>‹#›</a:t>
            </a:fld>
            <a:endParaRPr lang="en-US" altLang="en-US"/>
          </a:p>
        </p:txBody>
      </p:sp>
    </p:spTree>
    <p:extLst>
      <p:ext uri="{BB962C8B-B14F-4D97-AF65-F5344CB8AC3E}">
        <p14:creationId xmlns:p14="http://schemas.microsoft.com/office/powerpoint/2010/main" val="605116075"/>
      </p:ext>
    </p:extLst>
  </p:cSld>
  <p:clrMapOvr>
    <a:masterClrMapping/>
  </p:clrMapOvr>
  <p:transition spd="slow">
    <p:wedg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9D03271-4311-4A99-BFE0-C55EF8DFBE52}"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AEA43C-F0D1-4751-9F06-F783927A5F9A}" type="slidenum">
              <a:rPr lang="en-US" altLang="en-US" smtClean="0"/>
              <a:pPr>
                <a:defRPr/>
              </a:pPr>
              <a:t>‹#›</a:t>
            </a:fld>
            <a:endParaRPr lang="en-US" altLang="en-US"/>
          </a:p>
        </p:txBody>
      </p:sp>
    </p:spTree>
    <p:extLst>
      <p:ext uri="{BB962C8B-B14F-4D97-AF65-F5344CB8AC3E}">
        <p14:creationId xmlns:p14="http://schemas.microsoft.com/office/powerpoint/2010/main" val="2573399305"/>
      </p:ext>
    </p:extLst>
  </p:cSld>
  <p:clrMapOvr>
    <a:masterClrMapping/>
  </p:clrMapOvr>
  <p:transition spd="slow">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4B2DDCD-D66D-4638-AF9D-425752249627}"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DDC226-878B-4E79-B2E5-393C65DDB309}" type="slidenum">
              <a:rPr lang="en-US" altLang="en-US"/>
              <a:pPr>
                <a:defRPr/>
              </a:pPr>
              <a:t>‹#›</a:t>
            </a:fld>
            <a:endParaRPr lang="en-US" altLang="en-US"/>
          </a:p>
        </p:txBody>
      </p:sp>
    </p:spTree>
    <p:extLst>
      <p:ext uri="{BB962C8B-B14F-4D97-AF65-F5344CB8AC3E}">
        <p14:creationId xmlns:p14="http://schemas.microsoft.com/office/powerpoint/2010/main" val="3898750053"/>
      </p:ext>
    </p:extLst>
  </p:cSld>
  <p:clrMapOvr>
    <a:masterClrMapping/>
  </p:clrMapOvr>
  <p:transition spd="slow">
    <p:wedg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4B055EE-7648-4CFC-8C2D-C7BEA2990C42}"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916198-940D-4B04-98BA-B962F43AE65D}" type="slidenum">
              <a:rPr lang="en-US" altLang="en-US" smtClean="0"/>
              <a:pPr>
                <a:defRPr/>
              </a:pPr>
              <a:t>‹#›</a:t>
            </a:fld>
            <a:endParaRPr lang="en-US" altLang="en-US"/>
          </a:p>
        </p:txBody>
      </p:sp>
    </p:spTree>
    <p:extLst>
      <p:ext uri="{BB962C8B-B14F-4D97-AF65-F5344CB8AC3E}">
        <p14:creationId xmlns:p14="http://schemas.microsoft.com/office/powerpoint/2010/main" val="971396769"/>
      </p:ext>
    </p:extLst>
  </p:cSld>
  <p:clrMapOvr>
    <a:masterClrMapping/>
  </p:clrMapOvr>
  <p:transition spd="slow">
    <p:wedg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5692CD9-BC6D-44B8-829F-3C98CFF8B275}"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9358BD-F778-41AF-A3B2-B422E4EF6B48}" type="slidenum">
              <a:rPr lang="en-US" altLang="en-US"/>
              <a:pPr>
                <a:defRPr/>
              </a:pPr>
              <a:t>‹#›</a:t>
            </a:fld>
            <a:endParaRPr lang="en-US" altLang="en-US"/>
          </a:p>
        </p:txBody>
      </p:sp>
    </p:spTree>
    <p:extLst>
      <p:ext uri="{BB962C8B-B14F-4D97-AF65-F5344CB8AC3E}">
        <p14:creationId xmlns:p14="http://schemas.microsoft.com/office/powerpoint/2010/main" val="284819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C13493D-745F-4CA0-B74F-C6FCB38B1097}"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5AAF76-FE97-4D39-B498-BFB1ECF8B7D8}" type="slidenum">
              <a:rPr lang="en-US" altLang="en-US"/>
              <a:pPr>
                <a:defRPr/>
              </a:pPr>
              <a:t>‹#›</a:t>
            </a:fld>
            <a:endParaRPr lang="en-US" altLang="en-US"/>
          </a:p>
        </p:txBody>
      </p:sp>
    </p:spTree>
    <p:extLst>
      <p:ext uri="{BB962C8B-B14F-4D97-AF65-F5344CB8AC3E}">
        <p14:creationId xmlns:p14="http://schemas.microsoft.com/office/powerpoint/2010/main" val="1445279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2EE3876-DED3-4AEC-9923-9873ECB44653}"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F6DCE5-C5F4-4B2C-AEC7-8EE8CFC991C5}" type="slidenum">
              <a:rPr lang="en-US" altLang="en-US"/>
              <a:pPr>
                <a:defRPr/>
              </a:pPr>
              <a:t>‹#›</a:t>
            </a:fld>
            <a:endParaRPr lang="en-US" altLang="en-US"/>
          </a:p>
        </p:txBody>
      </p:sp>
    </p:spTree>
    <p:extLst>
      <p:ext uri="{BB962C8B-B14F-4D97-AF65-F5344CB8AC3E}">
        <p14:creationId xmlns:p14="http://schemas.microsoft.com/office/powerpoint/2010/main" val="1007714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F390FA3-A3A7-4505-9DB4-5C944DA68610}"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AC53F7-FCE9-4FC5-B7F2-E9C5CA990F8E}" type="slidenum">
              <a:rPr lang="en-US" altLang="en-US"/>
              <a:pPr>
                <a:defRPr/>
              </a:pPr>
              <a:t>‹#›</a:t>
            </a:fld>
            <a:endParaRPr lang="en-US" altLang="en-US"/>
          </a:p>
        </p:txBody>
      </p:sp>
    </p:spTree>
    <p:extLst>
      <p:ext uri="{BB962C8B-B14F-4D97-AF65-F5344CB8AC3E}">
        <p14:creationId xmlns:p14="http://schemas.microsoft.com/office/powerpoint/2010/main" val="88411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E709D50-E9B0-4856-AE1A-BCA793ED9D5F}" type="datetimeFigureOut">
              <a:rPr lang="en-US"/>
              <a:pPr>
                <a:defRPr/>
              </a:pPr>
              <a:t>11/29/2022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A30368-88A9-423C-A48D-13915B5CF73E}" type="slidenum">
              <a:rPr lang="en-US" altLang="en-US"/>
              <a:pPr>
                <a:defRPr/>
              </a:pPr>
              <a:t>‹#›</a:t>
            </a:fld>
            <a:endParaRPr lang="en-US" altLang="en-US"/>
          </a:p>
        </p:txBody>
      </p:sp>
    </p:spTree>
    <p:extLst>
      <p:ext uri="{BB962C8B-B14F-4D97-AF65-F5344CB8AC3E}">
        <p14:creationId xmlns:p14="http://schemas.microsoft.com/office/powerpoint/2010/main" val="3405698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B3DB806-818C-409C-A425-2620496DD5A3}" type="datetimeFigureOut">
              <a:rPr lang="en-US"/>
              <a:pPr>
                <a:defRPr/>
              </a:pPr>
              <a:t>11/29/2022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A6B63A-FE71-4336-ABED-ECC3C043C4DE}" type="slidenum">
              <a:rPr lang="en-US" altLang="en-US"/>
              <a:pPr>
                <a:defRPr/>
              </a:pPr>
              <a:t>‹#›</a:t>
            </a:fld>
            <a:endParaRPr lang="en-US" altLang="en-US"/>
          </a:p>
        </p:txBody>
      </p:sp>
    </p:spTree>
    <p:extLst>
      <p:ext uri="{BB962C8B-B14F-4D97-AF65-F5344CB8AC3E}">
        <p14:creationId xmlns:p14="http://schemas.microsoft.com/office/powerpoint/2010/main" val="221595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95564D6-3CA4-4EDA-9EC3-1A007B134426}" type="datetimeFigureOut">
              <a:rPr lang="en-US"/>
              <a:pPr>
                <a:defRPr/>
              </a:pPr>
              <a:t>11/29/2022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0A2BBD-C901-4F6E-BDD7-C886A440BB50}" type="slidenum">
              <a:rPr lang="en-US" altLang="en-US"/>
              <a:pPr>
                <a:defRPr/>
              </a:pPr>
              <a:t>‹#›</a:t>
            </a:fld>
            <a:endParaRPr lang="en-US" altLang="en-US"/>
          </a:p>
        </p:txBody>
      </p:sp>
    </p:spTree>
    <p:extLst>
      <p:ext uri="{BB962C8B-B14F-4D97-AF65-F5344CB8AC3E}">
        <p14:creationId xmlns:p14="http://schemas.microsoft.com/office/powerpoint/2010/main" val="419528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D4FB99-512F-40D2-9005-F2270AA5AB96}"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8CC59-2596-4BF2-B4EB-36A7A80760F3}" type="slidenum">
              <a:rPr lang="en-US" altLang="en-US"/>
              <a:pPr>
                <a:defRPr/>
              </a:pPr>
              <a:t>‹#›</a:t>
            </a:fld>
            <a:endParaRPr lang="en-US" altLang="en-US"/>
          </a:p>
        </p:txBody>
      </p:sp>
    </p:spTree>
    <p:extLst>
      <p:ext uri="{BB962C8B-B14F-4D97-AF65-F5344CB8AC3E}">
        <p14:creationId xmlns:p14="http://schemas.microsoft.com/office/powerpoint/2010/main" val="258330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58E807-5E2C-46F2-A89F-095C26E1ACB4}"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2D3D1B-0BA3-4759-BA93-3FD2119EDF43}" type="slidenum">
              <a:rPr lang="en-US" altLang="en-US"/>
              <a:pPr>
                <a:defRPr/>
              </a:pPr>
              <a:t>‹#›</a:t>
            </a:fld>
            <a:endParaRPr lang="en-US" altLang="en-US"/>
          </a:p>
        </p:txBody>
      </p:sp>
    </p:spTree>
    <p:extLst>
      <p:ext uri="{BB962C8B-B14F-4D97-AF65-F5344CB8AC3E}">
        <p14:creationId xmlns:p14="http://schemas.microsoft.com/office/powerpoint/2010/main" val="1079178538"/>
      </p:ext>
    </p:extLst>
  </p:cSld>
  <p:clrMapOvr>
    <a:masterClrMapping/>
  </p:clrMapOvr>
  <p:transition spd="slow">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366ED60-51E6-4C2A-BA34-A4DB54548EDB}"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61EE1E-DC8A-4D95-ACCC-0246D3850CEC}" type="slidenum">
              <a:rPr lang="en-US" altLang="en-US"/>
              <a:pPr>
                <a:defRPr/>
              </a:pPr>
              <a:t>‹#›</a:t>
            </a:fld>
            <a:endParaRPr lang="en-US" altLang="en-US"/>
          </a:p>
        </p:txBody>
      </p:sp>
    </p:spTree>
    <p:extLst>
      <p:ext uri="{BB962C8B-B14F-4D97-AF65-F5344CB8AC3E}">
        <p14:creationId xmlns:p14="http://schemas.microsoft.com/office/powerpoint/2010/main" val="3585548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B7AC834-DB73-469B-95E1-A34D9A01BF9C}"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40CC33-97FC-47EE-B9EA-46371B965923}" type="slidenum">
              <a:rPr lang="en-US" altLang="en-US"/>
              <a:pPr>
                <a:defRPr/>
              </a:pPr>
              <a:t>‹#›</a:t>
            </a:fld>
            <a:endParaRPr lang="en-US" altLang="en-US"/>
          </a:p>
        </p:txBody>
      </p:sp>
    </p:spTree>
    <p:extLst>
      <p:ext uri="{BB962C8B-B14F-4D97-AF65-F5344CB8AC3E}">
        <p14:creationId xmlns:p14="http://schemas.microsoft.com/office/powerpoint/2010/main" val="425388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52098E0-B568-47E4-93CB-C1B9901EBB39}"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16FDC2-066C-45DC-AB15-3654C961EEC6}" type="slidenum">
              <a:rPr lang="en-US" altLang="en-US"/>
              <a:pPr>
                <a:defRPr/>
              </a:pPr>
              <a:t>‹#›</a:t>
            </a:fld>
            <a:endParaRPr lang="en-US" altLang="en-US"/>
          </a:p>
        </p:txBody>
      </p:sp>
    </p:spTree>
    <p:extLst>
      <p:ext uri="{BB962C8B-B14F-4D97-AF65-F5344CB8AC3E}">
        <p14:creationId xmlns:p14="http://schemas.microsoft.com/office/powerpoint/2010/main" val="3224608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CF1111-1EF3-4532-9E16-B923E18F9F94}"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DE20E-D5DB-4024-85EB-BBC3942FC352}" type="slidenum">
              <a:rPr lang="en-US" altLang="en-US"/>
              <a:pPr>
                <a:defRPr/>
              </a:pPr>
              <a:t>‹#›</a:t>
            </a:fld>
            <a:endParaRPr lang="en-US" altLang="en-US"/>
          </a:p>
        </p:txBody>
      </p:sp>
    </p:spTree>
    <p:extLst>
      <p:ext uri="{BB962C8B-B14F-4D97-AF65-F5344CB8AC3E}">
        <p14:creationId xmlns:p14="http://schemas.microsoft.com/office/powerpoint/2010/main" val="3990351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B548BB8-71D4-44C1-BDAC-79C56D915593}"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C04BE-36F1-4156-A882-BE73D507E25A}" type="slidenum">
              <a:rPr lang="en-US" altLang="en-US"/>
              <a:pPr>
                <a:defRPr/>
              </a:pPr>
              <a:t>‹#›</a:t>
            </a:fld>
            <a:endParaRPr lang="en-US" altLang="en-US"/>
          </a:p>
        </p:txBody>
      </p:sp>
    </p:spTree>
    <p:extLst>
      <p:ext uri="{BB962C8B-B14F-4D97-AF65-F5344CB8AC3E}">
        <p14:creationId xmlns:p14="http://schemas.microsoft.com/office/powerpoint/2010/main" val="3002171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855CC82-6FC0-445A-A171-8B8F0D457E44}"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C16A53-8356-42B5-8388-FBAE0A5E7A6D}" type="slidenum">
              <a:rPr lang="en-US" altLang="en-US"/>
              <a:pPr>
                <a:defRPr/>
              </a:pPr>
              <a:t>‹#›</a:t>
            </a:fld>
            <a:endParaRPr lang="en-US" altLang="en-US"/>
          </a:p>
        </p:txBody>
      </p:sp>
    </p:spTree>
    <p:extLst>
      <p:ext uri="{BB962C8B-B14F-4D97-AF65-F5344CB8AC3E}">
        <p14:creationId xmlns:p14="http://schemas.microsoft.com/office/powerpoint/2010/main" val="3558180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9B8970B-CF8C-446B-8020-5CCD341FE5F3}"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856238-EE60-4B02-B38C-770ACAF70030}" type="slidenum">
              <a:rPr lang="en-US" altLang="en-US"/>
              <a:pPr>
                <a:defRPr/>
              </a:pPr>
              <a:t>‹#›</a:t>
            </a:fld>
            <a:endParaRPr lang="en-US" altLang="en-US"/>
          </a:p>
        </p:txBody>
      </p:sp>
    </p:spTree>
    <p:extLst>
      <p:ext uri="{BB962C8B-B14F-4D97-AF65-F5344CB8AC3E}">
        <p14:creationId xmlns:p14="http://schemas.microsoft.com/office/powerpoint/2010/main" val="3527352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9ACC2EE-4866-406B-AFB7-1A6242B3734A}" type="datetimeFigureOut">
              <a:rPr lang="en-US"/>
              <a:pPr>
                <a:defRPr/>
              </a:pPr>
              <a:t>11/29/2022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0A0ADE-730C-4A5B-AC86-5F5459A3329E}" type="slidenum">
              <a:rPr lang="en-US" altLang="en-US"/>
              <a:pPr>
                <a:defRPr/>
              </a:pPr>
              <a:t>‹#›</a:t>
            </a:fld>
            <a:endParaRPr lang="en-US" altLang="en-US"/>
          </a:p>
        </p:txBody>
      </p:sp>
    </p:spTree>
    <p:extLst>
      <p:ext uri="{BB962C8B-B14F-4D97-AF65-F5344CB8AC3E}">
        <p14:creationId xmlns:p14="http://schemas.microsoft.com/office/powerpoint/2010/main" val="210741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2024726-2015-46CC-A41A-E49756ACDE62}" type="datetimeFigureOut">
              <a:rPr lang="en-US"/>
              <a:pPr>
                <a:defRPr/>
              </a:pPr>
              <a:t>11/29/2022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371786-956E-4C31-A294-B3BC977DC61C}" type="slidenum">
              <a:rPr lang="en-US" altLang="en-US"/>
              <a:pPr>
                <a:defRPr/>
              </a:pPr>
              <a:t>‹#›</a:t>
            </a:fld>
            <a:endParaRPr lang="en-US" altLang="en-US"/>
          </a:p>
        </p:txBody>
      </p:sp>
    </p:spTree>
    <p:extLst>
      <p:ext uri="{BB962C8B-B14F-4D97-AF65-F5344CB8AC3E}">
        <p14:creationId xmlns:p14="http://schemas.microsoft.com/office/powerpoint/2010/main" val="2803350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3ECEB12-60A9-4A32-B7E5-A50679E68B8D}" type="datetimeFigureOut">
              <a:rPr lang="en-US"/>
              <a:pPr>
                <a:defRPr/>
              </a:pPr>
              <a:t>11/29/2022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DD6B08-D28A-456E-A801-304F67021894}" type="slidenum">
              <a:rPr lang="en-US" altLang="en-US"/>
              <a:pPr>
                <a:defRPr/>
              </a:pPr>
              <a:t>‹#›</a:t>
            </a:fld>
            <a:endParaRPr lang="en-US" altLang="en-US"/>
          </a:p>
        </p:txBody>
      </p:sp>
    </p:spTree>
    <p:extLst>
      <p:ext uri="{BB962C8B-B14F-4D97-AF65-F5344CB8AC3E}">
        <p14:creationId xmlns:p14="http://schemas.microsoft.com/office/powerpoint/2010/main" val="2882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70281BA-D4D5-4F8C-BBEB-A2E54A4BD098}"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969C0-E7E5-4F7C-B560-FCC568A2082D}" type="slidenum">
              <a:rPr lang="en-US" altLang="en-US"/>
              <a:pPr>
                <a:defRPr/>
              </a:pPr>
              <a:t>‹#›</a:t>
            </a:fld>
            <a:endParaRPr lang="en-US" altLang="en-US"/>
          </a:p>
        </p:txBody>
      </p:sp>
    </p:spTree>
    <p:extLst>
      <p:ext uri="{BB962C8B-B14F-4D97-AF65-F5344CB8AC3E}">
        <p14:creationId xmlns:p14="http://schemas.microsoft.com/office/powerpoint/2010/main" val="827530329"/>
      </p:ext>
    </p:extLst>
  </p:cSld>
  <p:clrMapOvr>
    <a:masterClrMapping/>
  </p:clrMapOvr>
  <p:transition spd="slow">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8" y="27305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E1102D7-E3B9-4007-AEA2-CF8EF9AE0D9B}"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7C237A-D3B1-4AF0-8A34-B372DC82EDD6}" type="slidenum">
              <a:rPr lang="en-US" altLang="en-US"/>
              <a:pPr>
                <a:defRPr/>
              </a:pPr>
              <a:t>‹#›</a:t>
            </a:fld>
            <a:endParaRPr lang="en-US" altLang="en-US"/>
          </a:p>
        </p:txBody>
      </p:sp>
    </p:spTree>
    <p:extLst>
      <p:ext uri="{BB962C8B-B14F-4D97-AF65-F5344CB8AC3E}">
        <p14:creationId xmlns:p14="http://schemas.microsoft.com/office/powerpoint/2010/main" val="3309255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EA3E2AC-0DAD-406F-9767-715B8FACF5B0}"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DEAEB9-E22D-48B2-802F-164595FB0E4A}" type="slidenum">
              <a:rPr lang="en-US" altLang="en-US"/>
              <a:pPr>
                <a:defRPr/>
              </a:pPr>
              <a:t>‹#›</a:t>
            </a:fld>
            <a:endParaRPr lang="en-US" altLang="en-US"/>
          </a:p>
        </p:txBody>
      </p:sp>
    </p:spTree>
    <p:extLst>
      <p:ext uri="{BB962C8B-B14F-4D97-AF65-F5344CB8AC3E}">
        <p14:creationId xmlns:p14="http://schemas.microsoft.com/office/powerpoint/2010/main" val="1049490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B36A3C-E757-42D5-8BF1-2544F2C658C4}"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0D22E-265A-4AA0-917A-49E8D02A024F}" type="slidenum">
              <a:rPr lang="en-US" altLang="en-US"/>
              <a:pPr>
                <a:defRPr/>
              </a:pPr>
              <a:t>‹#›</a:t>
            </a:fld>
            <a:endParaRPr lang="en-US" altLang="en-US"/>
          </a:p>
        </p:txBody>
      </p:sp>
    </p:spTree>
    <p:extLst>
      <p:ext uri="{BB962C8B-B14F-4D97-AF65-F5344CB8AC3E}">
        <p14:creationId xmlns:p14="http://schemas.microsoft.com/office/powerpoint/2010/main" val="3979292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8F284A9-B0D0-4C76-8955-5BA2C0AADA47}"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7B446-1194-450A-94C6-4AD343CD3B88}" type="slidenum">
              <a:rPr lang="en-US" altLang="en-US"/>
              <a:pPr>
                <a:defRPr/>
              </a:pPr>
              <a:t>‹#›</a:t>
            </a:fld>
            <a:endParaRPr lang="en-US" altLang="en-US"/>
          </a:p>
        </p:txBody>
      </p:sp>
    </p:spTree>
    <p:extLst>
      <p:ext uri="{BB962C8B-B14F-4D97-AF65-F5344CB8AC3E}">
        <p14:creationId xmlns:p14="http://schemas.microsoft.com/office/powerpoint/2010/main" val="3715247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5F488D-3503-4886-B654-07D9E33CCE4E}"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25D6F3-E610-4DE6-AB65-C6F4FA655141}" type="slidenum">
              <a:rPr lang="en-US" altLang="en-US"/>
              <a:pPr>
                <a:defRPr/>
              </a:pPr>
              <a:t>‹#›</a:t>
            </a:fld>
            <a:endParaRPr lang="en-US" altLang="en-US"/>
          </a:p>
        </p:txBody>
      </p:sp>
    </p:spTree>
    <p:extLst>
      <p:ext uri="{BB962C8B-B14F-4D97-AF65-F5344CB8AC3E}">
        <p14:creationId xmlns:p14="http://schemas.microsoft.com/office/powerpoint/2010/main" val="3571407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5D9D8B-8DA3-457A-B3C3-ED0527C9428B}"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2C3D68-C87E-4F00-8D8F-AC0F8AF86275}" type="slidenum">
              <a:rPr lang="en-US" altLang="en-US"/>
              <a:pPr>
                <a:defRPr/>
              </a:pPr>
              <a:t>‹#›</a:t>
            </a:fld>
            <a:endParaRPr lang="en-US" altLang="en-US"/>
          </a:p>
        </p:txBody>
      </p:sp>
    </p:spTree>
    <p:extLst>
      <p:ext uri="{BB962C8B-B14F-4D97-AF65-F5344CB8AC3E}">
        <p14:creationId xmlns:p14="http://schemas.microsoft.com/office/powerpoint/2010/main" val="4279436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18EEB84-507C-4F66-8C71-7A29A66145E6}"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B34D17-AA77-4730-904C-C28818203BFB}" type="slidenum">
              <a:rPr lang="en-US" altLang="en-US"/>
              <a:pPr>
                <a:defRPr/>
              </a:pPr>
              <a:t>‹#›</a:t>
            </a:fld>
            <a:endParaRPr lang="en-US" altLang="en-US"/>
          </a:p>
        </p:txBody>
      </p:sp>
    </p:spTree>
    <p:extLst>
      <p:ext uri="{BB962C8B-B14F-4D97-AF65-F5344CB8AC3E}">
        <p14:creationId xmlns:p14="http://schemas.microsoft.com/office/powerpoint/2010/main" val="1278401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7A5EE12-6793-4280-A6E8-1B4348D8481A}"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46C563-BE55-4CA5-A182-FC3D32D58481}" type="slidenum">
              <a:rPr lang="en-US" altLang="en-US"/>
              <a:pPr>
                <a:defRPr/>
              </a:pPr>
              <a:t>‹#›</a:t>
            </a:fld>
            <a:endParaRPr lang="en-US" altLang="en-US"/>
          </a:p>
        </p:txBody>
      </p:sp>
    </p:spTree>
    <p:extLst>
      <p:ext uri="{BB962C8B-B14F-4D97-AF65-F5344CB8AC3E}">
        <p14:creationId xmlns:p14="http://schemas.microsoft.com/office/powerpoint/2010/main" val="3674029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A9183C5-931A-4EA8-8DB6-A6D2B2EC9FF1}" type="datetimeFigureOut">
              <a:rPr lang="en-US"/>
              <a:pPr>
                <a:defRPr/>
              </a:pPr>
              <a:t>11/29/2022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DE017A-1AFF-4C81-B45C-0CD608443C2D}" type="slidenum">
              <a:rPr lang="en-US" altLang="en-US"/>
              <a:pPr>
                <a:defRPr/>
              </a:pPr>
              <a:t>‹#›</a:t>
            </a:fld>
            <a:endParaRPr lang="en-US" altLang="en-US"/>
          </a:p>
        </p:txBody>
      </p:sp>
    </p:spTree>
    <p:extLst>
      <p:ext uri="{BB962C8B-B14F-4D97-AF65-F5344CB8AC3E}">
        <p14:creationId xmlns:p14="http://schemas.microsoft.com/office/powerpoint/2010/main" val="1529273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738CB91-282F-4F64-8ECA-6C6EC53D4948}" type="datetimeFigureOut">
              <a:rPr lang="en-US"/>
              <a:pPr>
                <a:defRPr/>
              </a:pPr>
              <a:t>11/29/2022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C8EC7C-F26D-4C90-B344-C7FD24FA61CA}" type="slidenum">
              <a:rPr lang="en-US" altLang="en-US"/>
              <a:pPr>
                <a:defRPr/>
              </a:pPr>
              <a:t>‹#›</a:t>
            </a:fld>
            <a:endParaRPr lang="en-US" altLang="en-US"/>
          </a:p>
        </p:txBody>
      </p:sp>
    </p:spTree>
    <p:extLst>
      <p:ext uri="{BB962C8B-B14F-4D97-AF65-F5344CB8AC3E}">
        <p14:creationId xmlns:p14="http://schemas.microsoft.com/office/powerpoint/2010/main" val="238527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13D5D4B-70C6-42CA-9C9C-DCC06F184FC5}"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2036F-8A27-4CAD-A023-72EA24830409}" type="slidenum">
              <a:rPr lang="en-US" altLang="en-US"/>
              <a:pPr>
                <a:defRPr/>
              </a:pPr>
              <a:t>‹#›</a:t>
            </a:fld>
            <a:endParaRPr lang="en-US" altLang="en-US"/>
          </a:p>
        </p:txBody>
      </p:sp>
    </p:spTree>
    <p:extLst>
      <p:ext uri="{BB962C8B-B14F-4D97-AF65-F5344CB8AC3E}">
        <p14:creationId xmlns:p14="http://schemas.microsoft.com/office/powerpoint/2010/main" val="3677931026"/>
      </p:ext>
    </p:extLst>
  </p:cSld>
  <p:clrMapOvr>
    <a:masterClrMapping/>
  </p:clrMapOvr>
  <p:transition spd="slow">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52F1604-0177-494E-9A54-C442D1A48E2F}" type="datetimeFigureOut">
              <a:rPr lang="en-US"/>
              <a:pPr>
                <a:defRPr/>
              </a:pPr>
              <a:t>11/29/2022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7A8B33-C956-4C3A-B395-E0D4A8A09B4A}" type="slidenum">
              <a:rPr lang="en-US" altLang="en-US"/>
              <a:pPr>
                <a:defRPr/>
              </a:pPr>
              <a:t>‹#›</a:t>
            </a:fld>
            <a:endParaRPr lang="en-US" altLang="en-US"/>
          </a:p>
        </p:txBody>
      </p:sp>
    </p:spTree>
    <p:extLst>
      <p:ext uri="{BB962C8B-B14F-4D97-AF65-F5344CB8AC3E}">
        <p14:creationId xmlns:p14="http://schemas.microsoft.com/office/powerpoint/2010/main" val="3305605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9" y="27306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AE5D03D-9C7C-49A4-BEB0-B131DBA3A055}"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D8B915-6BDD-4316-B5C8-666ECCAE364D}" type="slidenum">
              <a:rPr lang="en-US" altLang="en-US"/>
              <a:pPr>
                <a:defRPr/>
              </a:pPr>
              <a:t>‹#›</a:t>
            </a:fld>
            <a:endParaRPr lang="en-US" altLang="en-US"/>
          </a:p>
        </p:txBody>
      </p:sp>
    </p:spTree>
    <p:extLst>
      <p:ext uri="{BB962C8B-B14F-4D97-AF65-F5344CB8AC3E}">
        <p14:creationId xmlns:p14="http://schemas.microsoft.com/office/powerpoint/2010/main" val="4088667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443D75-0714-4608-9DD8-FD05F9AA9605}"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5B70FE-B2ED-4F9B-A07C-48C5D2CAB1E3}" type="slidenum">
              <a:rPr lang="en-US" altLang="en-US"/>
              <a:pPr>
                <a:defRPr/>
              </a:pPr>
              <a:t>‹#›</a:t>
            </a:fld>
            <a:endParaRPr lang="en-US" altLang="en-US"/>
          </a:p>
        </p:txBody>
      </p:sp>
    </p:spTree>
    <p:extLst>
      <p:ext uri="{BB962C8B-B14F-4D97-AF65-F5344CB8AC3E}">
        <p14:creationId xmlns:p14="http://schemas.microsoft.com/office/powerpoint/2010/main" val="1892578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8EA0001-4EB2-4357-9AA0-C87FE9D742C1}"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22FF7-4821-444B-9BF0-CE7D8B48E7EF}" type="slidenum">
              <a:rPr lang="en-US" altLang="en-US"/>
              <a:pPr>
                <a:defRPr/>
              </a:pPr>
              <a:t>‹#›</a:t>
            </a:fld>
            <a:endParaRPr lang="en-US" altLang="en-US"/>
          </a:p>
        </p:txBody>
      </p:sp>
    </p:spTree>
    <p:extLst>
      <p:ext uri="{BB962C8B-B14F-4D97-AF65-F5344CB8AC3E}">
        <p14:creationId xmlns:p14="http://schemas.microsoft.com/office/powerpoint/2010/main" val="195607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83E8A1-5A27-4760-8E76-3C43D9EFB8F8}"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F49C0-3DD1-4F6F-9284-610AE3108C84}" type="slidenum">
              <a:rPr lang="en-US" altLang="en-US"/>
              <a:pPr>
                <a:defRPr/>
              </a:pPr>
              <a:t>‹#›</a:t>
            </a:fld>
            <a:endParaRPr lang="en-US" altLang="en-US"/>
          </a:p>
        </p:txBody>
      </p:sp>
    </p:spTree>
    <p:extLst>
      <p:ext uri="{BB962C8B-B14F-4D97-AF65-F5344CB8AC3E}">
        <p14:creationId xmlns:p14="http://schemas.microsoft.com/office/powerpoint/2010/main" val="590864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38CB13-FB04-4C75-BD54-34E37C49E380}"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DDEA46-295F-4B2D-8E7B-2057B824969F}" type="slidenum">
              <a:rPr lang="en-US" altLang="en-US"/>
              <a:pPr>
                <a:defRPr/>
              </a:pPr>
              <a:t>‹#›</a:t>
            </a:fld>
            <a:endParaRPr lang="en-US" altLang="en-US"/>
          </a:p>
        </p:txBody>
      </p:sp>
    </p:spTree>
    <p:extLst>
      <p:ext uri="{BB962C8B-B14F-4D97-AF65-F5344CB8AC3E}">
        <p14:creationId xmlns:p14="http://schemas.microsoft.com/office/powerpoint/2010/main" val="4183565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17BF894-2B64-4D62-93C8-FAA8EFFA5C7E}"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3FADCD-00CA-4A0B-988F-98F2FEC98B1D}" type="slidenum">
              <a:rPr lang="en-US" altLang="en-US"/>
              <a:pPr>
                <a:defRPr/>
              </a:pPr>
              <a:t>‹#›</a:t>
            </a:fld>
            <a:endParaRPr lang="en-US" altLang="en-US"/>
          </a:p>
        </p:txBody>
      </p:sp>
    </p:spTree>
    <p:extLst>
      <p:ext uri="{BB962C8B-B14F-4D97-AF65-F5344CB8AC3E}">
        <p14:creationId xmlns:p14="http://schemas.microsoft.com/office/powerpoint/2010/main" val="20070880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31771BD-35F0-4056-9023-8D0854BEEED4}"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E72D95-C2C5-4110-A791-3188F2F05884}" type="slidenum">
              <a:rPr lang="en-US" altLang="en-US"/>
              <a:pPr>
                <a:defRPr/>
              </a:pPr>
              <a:t>‹#›</a:t>
            </a:fld>
            <a:endParaRPr lang="en-US" altLang="en-US"/>
          </a:p>
        </p:txBody>
      </p:sp>
    </p:spTree>
    <p:extLst>
      <p:ext uri="{BB962C8B-B14F-4D97-AF65-F5344CB8AC3E}">
        <p14:creationId xmlns:p14="http://schemas.microsoft.com/office/powerpoint/2010/main" val="516700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30D142E-9A43-45D4-B014-D508B26165C6}"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A4A4D8-FC39-46F3-8DB2-FDC4D75E03A3}" type="slidenum">
              <a:rPr lang="en-US" altLang="en-US"/>
              <a:pPr>
                <a:defRPr/>
              </a:pPr>
              <a:t>‹#›</a:t>
            </a:fld>
            <a:endParaRPr lang="en-US" altLang="en-US"/>
          </a:p>
        </p:txBody>
      </p:sp>
    </p:spTree>
    <p:extLst>
      <p:ext uri="{BB962C8B-B14F-4D97-AF65-F5344CB8AC3E}">
        <p14:creationId xmlns:p14="http://schemas.microsoft.com/office/powerpoint/2010/main" val="1972297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DFD9475-3DA6-4F0C-9EBB-0C627A1421F2}" type="datetimeFigureOut">
              <a:rPr lang="en-US"/>
              <a:pPr>
                <a:defRPr/>
              </a:pPr>
              <a:t>11/29/2022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E98F5D-3A36-4FAF-AD60-E197ADDE6A89}" type="slidenum">
              <a:rPr lang="en-US" altLang="en-US"/>
              <a:pPr>
                <a:defRPr/>
              </a:pPr>
              <a:t>‹#›</a:t>
            </a:fld>
            <a:endParaRPr lang="en-US" altLang="en-US"/>
          </a:p>
        </p:txBody>
      </p:sp>
    </p:spTree>
    <p:extLst>
      <p:ext uri="{BB962C8B-B14F-4D97-AF65-F5344CB8AC3E}">
        <p14:creationId xmlns:p14="http://schemas.microsoft.com/office/powerpoint/2010/main" val="144452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DD81777-B682-4E41-949D-58F1394905AC}" type="datetimeFigureOut">
              <a:rPr lang="en-US"/>
              <a:pPr>
                <a:defRPr/>
              </a:pPr>
              <a:t>11/29/2022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B0859F-A3E1-4CD0-8BB8-98B1BB888220}" type="slidenum">
              <a:rPr lang="en-US" altLang="en-US"/>
              <a:pPr>
                <a:defRPr/>
              </a:pPr>
              <a:t>‹#›</a:t>
            </a:fld>
            <a:endParaRPr lang="en-US" altLang="en-US"/>
          </a:p>
        </p:txBody>
      </p:sp>
    </p:spTree>
    <p:extLst>
      <p:ext uri="{BB962C8B-B14F-4D97-AF65-F5344CB8AC3E}">
        <p14:creationId xmlns:p14="http://schemas.microsoft.com/office/powerpoint/2010/main" val="1047297734"/>
      </p:ext>
    </p:extLst>
  </p:cSld>
  <p:clrMapOvr>
    <a:masterClrMapping/>
  </p:clrMapOvr>
  <p:transition spd="slow">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C9178B6-4CC8-4165-9BD4-277E2BA11387}" type="datetimeFigureOut">
              <a:rPr lang="en-US"/>
              <a:pPr>
                <a:defRPr/>
              </a:pPr>
              <a:t>11/29/2022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46D3BC-E8A1-4CCC-9D44-FA51A776016F}" type="slidenum">
              <a:rPr lang="en-US" altLang="en-US"/>
              <a:pPr>
                <a:defRPr/>
              </a:pPr>
              <a:t>‹#›</a:t>
            </a:fld>
            <a:endParaRPr lang="en-US" altLang="en-US"/>
          </a:p>
        </p:txBody>
      </p:sp>
    </p:spTree>
    <p:extLst>
      <p:ext uri="{BB962C8B-B14F-4D97-AF65-F5344CB8AC3E}">
        <p14:creationId xmlns:p14="http://schemas.microsoft.com/office/powerpoint/2010/main" val="671215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B03A6EE-6184-4859-8C57-F35C30E6C73E}" type="datetimeFigureOut">
              <a:rPr lang="en-US"/>
              <a:pPr>
                <a:defRPr/>
              </a:pPr>
              <a:t>11/29/2022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E7CD5E-62C7-47C7-8130-7D078F7FBA5C}" type="slidenum">
              <a:rPr lang="en-US" altLang="en-US"/>
              <a:pPr>
                <a:defRPr/>
              </a:pPr>
              <a:t>‹#›</a:t>
            </a:fld>
            <a:endParaRPr lang="en-US" altLang="en-US"/>
          </a:p>
        </p:txBody>
      </p:sp>
    </p:spTree>
    <p:extLst>
      <p:ext uri="{BB962C8B-B14F-4D97-AF65-F5344CB8AC3E}">
        <p14:creationId xmlns:p14="http://schemas.microsoft.com/office/powerpoint/2010/main" val="695917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61" y="27306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F36A143-4776-457E-8519-FE02D93C9EC4}"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08C9CB-F61F-4EBE-B1F0-B58C5ABEE29C}" type="slidenum">
              <a:rPr lang="en-US" altLang="en-US"/>
              <a:pPr>
                <a:defRPr/>
              </a:pPr>
              <a:t>‹#›</a:t>
            </a:fld>
            <a:endParaRPr lang="en-US" altLang="en-US"/>
          </a:p>
        </p:txBody>
      </p:sp>
    </p:spTree>
    <p:extLst>
      <p:ext uri="{BB962C8B-B14F-4D97-AF65-F5344CB8AC3E}">
        <p14:creationId xmlns:p14="http://schemas.microsoft.com/office/powerpoint/2010/main" val="39746074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4198DA6-5104-4E87-922A-FD0EE9C86F2F}"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4A6888-436E-4DEC-B455-E616B033F851}" type="slidenum">
              <a:rPr lang="en-US" altLang="en-US"/>
              <a:pPr>
                <a:defRPr/>
              </a:pPr>
              <a:t>‹#›</a:t>
            </a:fld>
            <a:endParaRPr lang="en-US" altLang="en-US"/>
          </a:p>
        </p:txBody>
      </p:sp>
    </p:spTree>
    <p:extLst>
      <p:ext uri="{BB962C8B-B14F-4D97-AF65-F5344CB8AC3E}">
        <p14:creationId xmlns:p14="http://schemas.microsoft.com/office/powerpoint/2010/main" val="3883321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EC5FF2-95BD-498D-968A-6D2AD9A4005D}"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5DDA20-2437-42A0-936E-FFB35E0A47FD}" type="slidenum">
              <a:rPr lang="en-US" altLang="en-US"/>
              <a:pPr>
                <a:defRPr/>
              </a:pPr>
              <a:t>‹#›</a:t>
            </a:fld>
            <a:endParaRPr lang="en-US" altLang="en-US"/>
          </a:p>
        </p:txBody>
      </p:sp>
    </p:spTree>
    <p:extLst>
      <p:ext uri="{BB962C8B-B14F-4D97-AF65-F5344CB8AC3E}">
        <p14:creationId xmlns:p14="http://schemas.microsoft.com/office/powerpoint/2010/main" val="290435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99F2E7B-26F6-4E0E-AFB0-B0B3EF488DEF}"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896E84-3E74-4A9A-9CC3-2366BF3BF4A8}" type="slidenum">
              <a:rPr lang="en-US" altLang="en-US"/>
              <a:pPr>
                <a:defRPr/>
              </a:pPr>
              <a:t>‹#›</a:t>
            </a:fld>
            <a:endParaRPr lang="en-US" altLang="en-US"/>
          </a:p>
        </p:txBody>
      </p:sp>
    </p:spTree>
    <p:extLst>
      <p:ext uri="{BB962C8B-B14F-4D97-AF65-F5344CB8AC3E}">
        <p14:creationId xmlns:p14="http://schemas.microsoft.com/office/powerpoint/2010/main" val="16735397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B5C1D94-B81B-43CB-8737-FD2884470690}"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7EBF3-89DE-4D62-8C66-FC385C116AEE}" type="slidenum">
              <a:rPr lang="en-US" altLang="en-US"/>
              <a:pPr>
                <a:defRPr/>
              </a:pPr>
              <a:t>‹#›</a:t>
            </a:fld>
            <a:endParaRPr lang="en-US" altLang="en-US"/>
          </a:p>
        </p:txBody>
      </p:sp>
    </p:spTree>
    <p:extLst>
      <p:ext uri="{BB962C8B-B14F-4D97-AF65-F5344CB8AC3E}">
        <p14:creationId xmlns:p14="http://schemas.microsoft.com/office/powerpoint/2010/main" val="565014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29EE47D-8623-4BE6-8D49-153CB7F76BC2}"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100D9B-5C04-47D6-A946-9FF307F32F13}" type="slidenum">
              <a:rPr lang="en-US" altLang="en-US"/>
              <a:pPr>
                <a:defRPr/>
              </a:pPr>
              <a:t>‹#›</a:t>
            </a:fld>
            <a:endParaRPr lang="en-US" altLang="en-US"/>
          </a:p>
        </p:txBody>
      </p:sp>
    </p:spTree>
    <p:extLst>
      <p:ext uri="{BB962C8B-B14F-4D97-AF65-F5344CB8AC3E}">
        <p14:creationId xmlns:p14="http://schemas.microsoft.com/office/powerpoint/2010/main" val="1898646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3E288A2-B1FC-48B7-8E85-BAABE0148285}"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E982FB-79CB-40FD-A3B1-60FA3E4410A9}" type="slidenum">
              <a:rPr lang="en-US" altLang="en-US"/>
              <a:pPr>
                <a:defRPr/>
              </a:pPr>
              <a:t>‹#›</a:t>
            </a:fld>
            <a:endParaRPr lang="en-US" altLang="en-US"/>
          </a:p>
        </p:txBody>
      </p:sp>
    </p:spTree>
    <p:extLst>
      <p:ext uri="{BB962C8B-B14F-4D97-AF65-F5344CB8AC3E}">
        <p14:creationId xmlns:p14="http://schemas.microsoft.com/office/powerpoint/2010/main" val="2338229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6F3DF6-07AE-4827-916B-0D2186984AEE}"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9F7B96-8CBE-4AEA-967B-10208D7DCB60}" type="slidenum">
              <a:rPr lang="en-US" altLang="en-US"/>
              <a:pPr>
                <a:defRPr/>
              </a:pPr>
              <a:t>‹#›</a:t>
            </a:fld>
            <a:endParaRPr lang="en-US" altLang="en-US"/>
          </a:p>
        </p:txBody>
      </p:sp>
    </p:spTree>
    <p:extLst>
      <p:ext uri="{BB962C8B-B14F-4D97-AF65-F5344CB8AC3E}">
        <p14:creationId xmlns:p14="http://schemas.microsoft.com/office/powerpoint/2010/main" val="379999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7AC3AC3-B3B3-4E21-97D6-DBBF91E8B6F9}" type="datetimeFigureOut">
              <a:rPr lang="en-US"/>
              <a:pPr>
                <a:defRPr/>
              </a:pPr>
              <a:t>11/29/2022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EA38BB-35F5-48D9-BFFA-8972B0A78FDE}" type="slidenum">
              <a:rPr lang="en-US" altLang="en-US"/>
              <a:pPr>
                <a:defRPr/>
              </a:pPr>
              <a:t>‹#›</a:t>
            </a:fld>
            <a:endParaRPr lang="en-US" altLang="en-US"/>
          </a:p>
        </p:txBody>
      </p:sp>
    </p:spTree>
    <p:extLst>
      <p:ext uri="{BB962C8B-B14F-4D97-AF65-F5344CB8AC3E}">
        <p14:creationId xmlns:p14="http://schemas.microsoft.com/office/powerpoint/2010/main" val="4267100201"/>
      </p:ext>
    </p:extLst>
  </p:cSld>
  <p:clrMapOvr>
    <a:masterClrMapping/>
  </p:clrMapOvr>
  <p:transition spd="slow">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0C10258-B969-47D9-8BF6-437FCC58BB2B}" type="datetimeFigureOut">
              <a:rPr lang="en-US"/>
              <a:pPr>
                <a:defRPr/>
              </a:pPr>
              <a:t>11/29/2022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06F589-5D7F-44A9-BD08-BB55EB6E7995}" type="slidenum">
              <a:rPr lang="en-US" altLang="en-US"/>
              <a:pPr>
                <a:defRPr/>
              </a:pPr>
              <a:t>‹#›</a:t>
            </a:fld>
            <a:endParaRPr lang="en-US" altLang="en-US"/>
          </a:p>
        </p:txBody>
      </p:sp>
    </p:spTree>
    <p:extLst>
      <p:ext uri="{BB962C8B-B14F-4D97-AF65-F5344CB8AC3E}">
        <p14:creationId xmlns:p14="http://schemas.microsoft.com/office/powerpoint/2010/main" val="169697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08E170B-0F37-4759-929F-36EFA696E4F0}" type="datetimeFigureOut">
              <a:rPr lang="en-US"/>
              <a:pPr>
                <a:defRPr/>
              </a:pPr>
              <a:t>11/29/2022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58CBED-FF46-4CE1-BE98-D50546CCE565}" type="slidenum">
              <a:rPr lang="en-US" altLang="en-US"/>
              <a:pPr>
                <a:defRPr/>
              </a:pPr>
              <a:t>‹#›</a:t>
            </a:fld>
            <a:endParaRPr lang="en-US" altLang="en-US"/>
          </a:p>
        </p:txBody>
      </p:sp>
    </p:spTree>
    <p:extLst>
      <p:ext uri="{BB962C8B-B14F-4D97-AF65-F5344CB8AC3E}">
        <p14:creationId xmlns:p14="http://schemas.microsoft.com/office/powerpoint/2010/main" val="2699952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E99B6C6-AA17-41EE-8AD6-136FC851B00F}" type="datetimeFigureOut">
              <a:rPr lang="en-US"/>
              <a:pPr>
                <a:defRPr/>
              </a:pPr>
              <a:t>11/29/2022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437AA2-0049-4BC5-BA9E-C324E989C23B}" type="slidenum">
              <a:rPr lang="en-US" altLang="en-US"/>
              <a:pPr>
                <a:defRPr/>
              </a:pPr>
              <a:t>‹#›</a:t>
            </a:fld>
            <a:endParaRPr lang="en-US" altLang="en-US"/>
          </a:p>
        </p:txBody>
      </p:sp>
    </p:spTree>
    <p:extLst>
      <p:ext uri="{BB962C8B-B14F-4D97-AF65-F5344CB8AC3E}">
        <p14:creationId xmlns:p14="http://schemas.microsoft.com/office/powerpoint/2010/main" val="2607668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62" y="27306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1280CD-6F9C-4125-822D-8F1DA52CFF3B}"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BFD3AD-E6D2-4299-8CA9-2BCC90A735C3}" type="slidenum">
              <a:rPr lang="en-US" altLang="en-US"/>
              <a:pPr>
                <a:defRPr/>
              </a:pPr>
              <a:t>‹#›</a:t>
            </a:fld>
            <a:endParaRPr lang="en-US" altLang="en-US"/>
          </a:p>
        </p:txBody>
      </p:sp>
    </p:spTree>
    <p:extLst>
      <p:ext uri="{BB962C8B-B14F-4D97-AF65-F5344CB8AC3E}">
        <p14:creationId xmlns:p14="http://schemas.microsoft.com/office/powerpoint/2010/main" val="1787233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C3B7286-871B-4FCC-93A1-5B87FDD59801}"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352F67-F7D4-472B-A0F9-E59BF9656E75}" type="slidenum">
              <a:rPr lang="en-US" altLang="en-US"/>
              <a:pPr>
                <a:defRPr/>
              </a:pPr>
              <a:t>‹#›</a:t>
            </a:fld>
            <a:endParaRPr lang="en-US" altLang="en-US"/>
          </a:p>
        </p:txBody>
      </p:sp>
    </p:spTree>
    <p:extLst>
      <p:ext uri="{BB962C8B-B14F-4D97-AF65-F5344CB8AC3E}">
        <p14:creationId xmlns:p14="http://schemas.microsoft.com/office/powerpoint/2010/main" val="2277827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71E918-9E31-480B-9925-41E80B734897}"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53746A-370F-451D-BA50-FED0362DC0EA}" type="slidenum">
              <a:rPr lang="en-US" altLang="en-US"/>
              <a:pPr>
                <a:defRPr/>
              </a:pPr>
              <a:t>‹#›</a:t>
            </a:fld>
            <a:endParaRPr lang="en-US" altLang="en-US"/>
          </a:p>
        </p:txBody>
      </p:sp>
    </p:spTree>
    <p:extLst>
      <p:ext uri="{BB962C8B-B14F-4D97-AF65-F5344CB8AC3E}">
        <p14:creationId xmlns:p14="http://schemas.microsoft.com/office/powerpoint/2010/main" val="1189120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EE3188-A1ED-4D6C-984F-6CD470CA775F}"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85A657-4493-4B9F-96C8-038EBF13F4D8}" type="slidenum">
              <a:rPr lang="en-US" altLang="en-US"/>
              <a:pPr>
                <a:defRPr/>
              </a:pPr>
              <a:t>‹#›</a:t>
            </a:fld>
            <a:endParaRPr lang="en-US" altLang="en-US"/>
          </a:p>
        </p:txBody>
      </p:sp>
    </p:spTree>
    <p:extLst>
      <p:ext uri="{BB962C8B-B14F-4D97-AF65-F5344CB8AC3E}">
        <p14:creationId xmlns:p14="http://schemas.microsoft.com/office/powerpoint/2010/main" val="1169910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10B741B-913D-4CF5-9A55-ACB4C95D75EA}"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73EFA3-BA53-4EDC-8DD6-2D008609C254}" type="slidenum">
              <a:rPr lang="en-US" altLang="en-US"/>
              <a:pPr>
                <a:defRPr/>
              </a:pPr>
              <a:t>‹#›</a:t>
            </a:fld>
            <a:endParaRPr lang="en-US" altLang="en-US"/>
          </a:p>
        </p:txBody>
      </p:sp>
    </p:spTree>
    <p:extLst>
      <p:ext uri="{BB962C8B-B14F-4D97-AF65-F5344CB8AC3E}">
        <p14:creationId xmlns:p14="http://schemas.microsoft.com/office/powerpoint/2010/main" val="25238000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607CE8-DE4B-47F2-9FC2-E9EC96A85DAB}"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6E6FA1-2530-4768-8DD1-58CC22AE9CEB}" type="slidenum">
              <a:rPr lang="en-US" altLang="en-US"/>
              <a:pPr>
                <a:defRPr/>
              </a:pPr>
              <a:t>‹#›</a:t>
            </a:fld>
            <a:endParaRPr lang="en-US" altLang="en-US"/>
          </a:p>
        </p:txBody>
      </p:sp>
    </p:spTree>
    <p:extLst>
      <p:ext uri="{BB962C8B-B14F-4D97-AF65-F5344CB8AC3E}">
        <p14:creationId xmlns:p14="http://schemas.microsoft.com/office/powerpoint/2010/main" val="1841399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982FF0E-7B4E-4ECC-95EB-35166FAE4361}"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B997C-27EE-45F2-AC5D-12FC309ADA7B}" type="slidenum">
              <a:rPr lang="en-US" altLang="en-US"/>
              <a:pPr>
                <a:defRPr/>
              </a:pPr>
              <a:t>‹#›</a:t>
            </a:fld>
            <a:endParaRPr lang="en-US" altLang="en-US"/>
          </a:p>
        </p:txBody>
      </p:sp>
    </p:spTree>
    <p:extLst>
      <p:ext uri="{BB962C8B-B14F-4D97-AF65-F5344CB8AC3E}">
        <p14:creationId xmlns:p14="http://schemas.microsoft.com/office/powerpoint/2010/main" val="186245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10029C3-E255-44DF-8244-E67B344B8CD6}" type="datetimeFigureOut">
              <a:rPr lang="en-US"/>
              <a:pPr>
                <a:defRPr/>
              </a:pPr>
              <a:t>11/29/2022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144E1A-B4E6-4722-A5DC-24CE91953AAA}" type="slidenum">
              <a:rPr lang="en-US" altLang="en-US"/>
              <a:pPr>
                <a:defRPr/>
              </a:pPr>
              <a:t>‹#›</a:t>
            </a:fld>
            <a:endParaRPr lang="en-US" altLang="en-US"/>
          </a:p>
        </p:txBody>
      </p:sp>
    </p:spTree>
    <p:extLst>
      <p:ext uri="{BB962C8B-B14F-4D97-AF65-F5344CB8AC3E}">
        <p14:creationId xmlns:p14="http://schemas.microsoft.com/office/powerpoint/2010/main" val="3162798544"/>
      </p:ext>
    </p:extLst>
  </p:cSld>
  <p:clrMapOvr>
    <a:masterClrMapping/>
  </p:clrMapOvr>
  <p:transition spd="slow">
    <p:wedg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A85031-8EB2-4856-9915-6977C8E2DD6E}"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22F9DC-6ED2-45F3-B37B-C543DF87C83B}" type="slidenum">
              <a:rPr lang="en-US" altLang="en-US"/>
              <a:pPr>
                <a:defRPr/>
              </a:pPr>
              <a:t>‹#›</a:t>
            </a:fld>
            <a:endParaRPr lang="en-US" altLang="en-US"/>
          </a:p>
        </p:txBody>
      </p:sp>
    </p:spTree>
    <p:extLst>
      <p:ext uri="{BB962C8B-B14F-4D97-AF65-F5344CB8AC3E}">
        <p14:creationId xmlns:p14="http://schemas.microsoft.com/office/powerpoint/2010/main" val="13614110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B5C171F-F0A6-4221-9419-A31EED01B05D}" type="datetimeFigureOut">
              <a:rPr lang="en-US"/>
              <a:pPr>
                <a:defRPr/>
              </a:pPr>
              <a:t>11/29/2022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CC8E6C-F5C3-4B95-8D77-F9A91E962D74}" type="slidenum">
              <a:rPr lang="en-US" altLang="en-US"/>
              <a:pPr>
                <a:defRPr/>
              </a:pPr>
              <a:t>‹#›</a:t>
            </a:fld>
            <a:endParaRPr lang="en-US" altLang="en-US"/>
          </a:p>
        </p:txBody>
      </p:sp>
    </p:spTree>
    <p:extLst>
      <p:ext uri="{BB962C8B-B14F-4D97-AF65-F5344CB8AC3E}">
        <p14:creationId xmlns:p14="http://schemas.microsoft.com/office/powerpoint/2010/main" val="15888785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2BF9E27-A3E2-4C2E-952B-70BEA7A6F2E0}" type="datetimeFigureOut">
              <a:rPr lang="en-US"/>
              <a:pPr>
                <a:defRPr/>
              </a:pPr>
              <a:t>11/29/2022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5E2E65-0570-45BA-AF3D-0674EE7AD150}" type="slidenum">
              <a:rPr lang="en-US" altLang="en-US"/>
              <a:pPr>
                <a:defRPr/>
              </a:pPr>
              <a:t>‹#›</a:t>
            </a:fld>
            <a:endParaRPr lang="en-US" altLang="en-US"/>
          </a:p>
        </p:txBody>
      </p:sp>
    </p:spTree>
    <p:extLst>
      <p:ext uri="{BB962C8B-B14F-4D97-AF65-F5344CB8AC3E}">
        <p14:creationId xmlns:p14="http://schemas.microsoft.com/office/powerpoint/2010/main" val="23816688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F781437-9584-496C-BDFB-EBFC17F8C6F7}" type="datetimeFigureOut">
              <a:rPr lang="en-US"/>
              <a:pPr>
                <a:defRPr/>
              </a:pPr>
              <a:t>11/29/2022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A9224E-4F90-4955-B549-43A53325B5D2}" type="slidenum">
              <a:rPr lang="en-US" altLang="en-US"/>
              <a:pPr>
                <a:defRPr/>
              </a:pPr>
              <a:t>‹#›</a:t>
            </a:fld>
            <a:endParaRPr lang="en-US" altLang="en-US"/>
          </a:p>
        </p:txBody>
      </p:sp>
    </p:spTree>
    <p:extLst>
      <p:ext uri="{BB962C8B-B14F-4D97-AF65-F5344CB8AC3E}">
        <p14:creationId xmlns:p14="http://schemas.microsoft.com/office/powerpoint/2010/main" val="26377303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63" y="27306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B50655-AC18-495D-BB60-D224011AE0AF}"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B8DB8F-D9DF-4E22-8E12-14F30FE28D74}" type="slidenum">
              <a:rPr lang="en-US" altLang="en-US"/>
              <a:pPr>
                <a:defRPr/>
              </a:pPr>
              <a:t>‹#›</a:t>
            </a:fld>
            <a:endParaRPr lang="en-US" altLang="en-US"/>
          </a:p>
        </p:txBody>
      </p:sp>
    </p:spTree>
    <p:extLst>
      <p:ext uri="{BB962C8B-B14F-4D97-AF65-F5344CB8AC3E}">
        <p14:creationId xmlns:p14="http://schemas.microsoft.com/office/powerpoint/2010/main" val="33246059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AB53C0-F2EC-4701-9998-F7CF7BAF11DB}"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5CD002-56F9-4B4D-8A99-EC846E7A4F02}" type="slidenum">
              <a:rPr lang="en-US" altLang="en-US"/>
              <a:pPr>
                <a:defRPr/>
              </a:pPr>
              <a:t>‹#›</a:t>
            </a:fld>
            <a:endParaRPr lang="en-US" altLang="en-US"/>
          </a:p>
        </p:txBody>
      </p:sp>
    </p:spTree>
    <p:extLst>
      <p:ext uri="{BB962C8B-B14F-4D97-AF65-F5344CB8AC3E}">
        <p14:creationId xmlns:p14="http://schemas.microsoft.com/office/powerpoint/2010/main" val="1444983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8D0FE21-1C20-45BD-9005-99891C9842A8}"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ACB929-F337-4E65-AD5B-4A3C333BC045}" type="slidenum">
              <a:rPr lang="en-US" altLang="en-US"/>
              <a:pPr>
                <a:defRPr/>
              </a:pPr>
              <a:t>‹#›</a:t>
            </a:fld>
            <a:endParaRPr lang="en-US" altLang="en-US"/>
          </a:p>
        </p:txBody>
      </p:sp>
    </p:spTree>
    <p:extLst>
      <p:ext uri="{BB962C8B-B14F-4D97-AF65-F5344CB8AC3E}">
        <p14:creationId xmlns:p14="http://schemas.microsoft.com/office/powerpoint/2010/main" val="23742964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8F45D6F-D05D-416B-A41C-D264575F7A78}" type="datetimeFigureOut">
              <a:rPr lang="en-US"/>
              <a:pPr>
                <a:defRPr/>
              </a:pPr>
              <a:t>11/29/2022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84ED62-3468-4542-93E7-F4DBC48F1189}" type="slidenum">
              <a:rPr lang="en-US" altLang="en-US"/>
              <a:pPr>
                <a:defRPr/>
              </a:pPr>
              <a:t>‹#›</a:t>
            </a:fld>
            <a:endParaRPr lang="en-US" altLang="en-US"/>
          </a:p>
        </p:txBody>
      </p:sp>
    </p:spTree>
    <p:extLst>
      <p:ext uri="{BB962C8B-B14F-4D97-AF65-F5344CB8AC3E}">
        <p14:creationId xmlns:p14="http://schemas.microsoft.com/office/powerpoint/2010/main" val="11403981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5B0067E2-A393-4729-8F4D-A0444ADABE2A}" type="datetimeFigureOut">
              <a:rPr lang="fr-FR"/>
              <a:pPr>
                <a:defRPr/>
              </a:pPr>
              <a:t>29/11/2022</a:t>
            </a:fld>
            <a:endParaRPr lang="fr-FR"/>
          </a:p>
        </p:txBody>
      </p:sp>
      <p:sp>
        <p:nvSpPr>
          <p:cNvPr id="7" name="Footer Placeholder 19"/>
          <p:cNvSpPr>
            <a:spLocks noGrp="1"/>
          </p:cNvSpPr>
          <p:nvPr>
            <p:ph type="ftr" sz="quarter" idx="11"/>
          </p:nvPr>
        </p:nvSpPr>
        <p:spPr/>
        <p:txBody>
          <a:bodyPr/>
          <a:lstStyle>
            <a:lvl1pPr>
              <a:defRPr/>
            </a:lvl1pPr>
            <a:extLst/>
          </a:lstStyle>
          <a:p>
            <a:pPr>
              <a:defRPr/>
            </a:pPr>
            <a:endParaRPr lang="fr-FR"/>
          </a:p>
        </p:txBody>
      </p:sp>
      <p:sp>
        <p:nvSpPr>
          <p:cNvPr id="8" name="Slide Number Placeholder 9"/>
          <p:cNvSpPr>
            <a:spLocks noGrp="1"/>
          </p:cNvSpPr>
          <p:nvPr>
            <p:ph type="sldNum" sz="quarter" idx="12"/>
          </p:nvPr>
        </p:nvSpPr>
        <p:spPr/>
        <p:txBody>
          <a:bodyPr/>
          <a:lstStyle>
            <a:lvl1pPr>
              <a:defRPr/>
            </a:lvl1pPr>
          </a:lstStyle>
          <a:p>
            <a:pPr>
              <a:defRPr/>
            </a:pPr>
            <a:fld id="{FF068FD8-74BD-45E4-A999-C7AB1117EEB8}" type="slidenum">
              <a:rPr lang="fr-FR" altLang="en-US"/>
              <a:pPr>
                <a:defRPr/>
              </a:pPr>
              <a:t>‹#›</a:t>
            </a:fld>
            <a:endParaRPr lang="fr-FR" altLang="en-US"/>
          </a:p>
        </p:txBody>
      </p:sp>
    </p:spTree>
    <p:extLst>
      <p:ext uri="{BB962C8B-B14F-4D97-AF65-F5344CB8AC3E}">
        <p14:creationId xmlns:p14="http://schemas.microsoft.com/office/powerpoint/2010/main" val="677040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F403F4E-9656-4252-9682-26227BC8F43A}" type="datetimeFigureOut">
              <a:rPr lang="fr-FR"/>
              <a:pPr>
                <a:defRPr/>
              </a:pPr>
              <a:t>29/11/2022</a:t>
            </a:fld>
            <a:endParaRPr lang="fr-FR"/>
          </a:p>
        </p:txBody>
      </p:sp>
      <p:sp>
        <p:nvSpPr>
          <p:cNvPr id="5" name="Footer Placeholder 9"/>
          <p:cNvSpPr>
            <a:spLocks noGrp="1"/>
          </p:cNvSpPr>
          <p:nvPr>
            <p:ph type="ftr" sz="quarter" idx="11"/>
          </p:nvPr>
        </p:nvSpPr>
        <p:spPr/>
        <p:txBody>
          <a:bodyPr/>
          <a:lstStyle>
            <a:lvl1pPr>
              <a:defRPr/>
            </a:lvl1pPr>
          </a:lstStyle>
          <a:p>
            <a:pPr>
              <a:defRPr/>
            </a:pPr>
            <a:endParaRPr lang="fr-FR"/>
          </a:p>
        </p:txBody>
      </p:sp>
      <p:sp>
        <p:nvSpPr>
          <p:cNvPr id="6" name="Slide Number Placeholder 21"/>
          <p:cNvSpPr>
            <a:spLocks noGrp="1"/>
          </p:cNvSpPr>
          <p:nvPr>
            <p:ph type="sldNum" sz="quarter" idx="12"/>
          </p:nvPr>
        </p:nvSpPr>
        <p:spPr/>
        <p:txBody>
          <a:bodyPr/>
          <a:lstStyle>
            <a:lvl1pPr>
              <a:defRPr/>
            </a:lvl1pPr>
          </a:lstStyle>
          <a:p>
            <a:pPr>
              <a:defRPr/>
            </a:pPr>
            <a:fld id="{903F70C9-1E50-403A-9941-7D30D929B7D9}" type="slidenum">
              <a:rPr lang="fr-FR" altLang="en-US"/>
              <a:pPr>
                <a:defRPr/>
              </a:pPr>
              <a:t>‹#›</a:t>
            </a:fld>
            <a:endParaRPr lang="fr-FR" altLang="en-US"/>
          </a:p>
        </p:txBody>
      </p:sp>
    </p:spTree>
    <p:extLst>
      <p:ext uri="{BB962C8B-B14F-4D97-AF65-F5344CB8AC3E}">
        <p14:creationId xmlns:p14="http://schemas.microsoft.com/office/powerpoint/2010/main" val="370842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90A066-A7E0-4906-B403-7A840083A96E}"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915F4A-CD70-4407-A059-A5448AA067D1}" type="slidenum">
              <a:rPr lang="en-US" altLang="en-US"/>
              <a:pPr>
                <a:defRPr/>
              </a:pPr>
              <a:t>‹#›</a:t>
            </a:fld>
            <a:endParaRPr lang="en-US" altLang="en-US"/>
          </a:p>
        </p:txBody>
      </p:sp>
    </p:spTree>
    <p:extLst>
      <p:ext uri="{BB962C8B-B14F-4D97-AF65-F5344CB8AC3E}">
        <p14:creationId xmlns:p14="http://schemas.microsoft.com/office/powerpoint/2010/main" val="954914828"/>
      </p:ext>
    </p:extLst>
  </p:cSld>
  <p:clrMapOvr>
    <a:masterClrMapping/>
  </p:clrMapOvr>
  <p:transition spd="slow">
    <p:wedg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9E43F8D4-0A27-45C3-9AA5-93E7D1F990B0}" type="datetimeFigureOut">
              <a:rPr lang="fr-FR"/>
              <a:pPr>
                <a:defRPr/>
              </a:pPr>
              <a:t>29/11/2022</a:t>
            </a:fld>
            <a:endParaRPr lang="fr-FR"/>
          </a:p>
        </p:txBody>
      </p:sp>
      <p:sp>
        <p:nvSpPr>
          <p:cNvPr id="9" name="Footer Placeholder 4"/>
          <p:cNvSpPr>
            <a:spLocks noGrp="1"/>
          </p:cNvSpPr>
          <p:nvPr>
            <p:ph type="ftr" sz="quarter" idx="11"/>
          </p:nvPr>
        </p:nvSpPr>
        <p:spPr/>
        <p:txBody>
          <a:bodyPr/>
          <a:lstStyle>
            <a:lvl1pPr>
              <a:defRPr/>
            </a:lvl1pPr>
            <a:extLst/>
          </a:lstStyle>
          <a:p>
            <a:pPr>
              <a:defRPr/>
            </a:pPr>
            <a:endParaRPr lang="fr-FR"/>
          </a:p>
        </p:txBody>
      </p:sp>
      <p:sp>
        <p:nvSpPr>
          <p:cNvPr id="10" name="Slide Number Placeholder 5"/>
          <p:cNvSpPr>
            <a:spLocks noGrp="1"/>
          </p:cNvSpPr>
          <p:nvPr>
            <p:ph type="sldNum" sz="quarter" idx="12"/>
          </p:nvPr>
        </p:nvSpPr>
        <p:spPr/>
        <p:txBody>
          <a:bodyPr/>
          <a:lstStyle>
            <a:lvl1pPr>
              <a:defRPr/>
            </a:lvl1pPr>
          </a:lstStyle>
          <a:p>
            <a:pPr>
              <a:defRPr/>
            </a:pPr>
            <a:fld id="{0ED563FC-1F61-4D87-8324-2739E4F154AB}" type="slidenum">
              <a:rPr lang="fr-FR" altLang="en-US"/>
              <a:pPr>
                <a:defRPr/>
              </a:pPr>
              <a:t>‹#›</a:t>
            </a:fld>
            <a:endParaRPr lang="fr-FR" altLang="en-US"/>
          </a:p>
        </p:txBody>
      </p:sp>
    </p:spTree>
    <p:extLst>
      <p:ext uri="{BB962C8B-B14F-4D97-AF65-F5344CB8AC3E}">
        <p14:creationId xmlns:p14="http://schemas.microsoft.com/office/powerpoint/2010/main" val="30535083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29A3E90C-3A4D-4837-844C-DEEDFE8ED115}" type="datetimeFigureOut">
              <a:rPr lang="fr-FR"/>
              <a:pPr>
                <a:defRPr/>
              </a:pPr>
              <a:t>29/11/2022</a:t>
            </a:fld>
            <a:endParaRPr lang="fr-FR"/>
          </a:p>
        </p:txBody>
      </p:sp>
      <p:sp>
        <p:nvSpPr>
          <p:cNvPr id="6" name="Footer Placeholder 9"/>
          <p:cNvSpPr>
            <a:spLocks noGrp="1"/>
          </p:cNvSpPr>
          <p:nvPr>
            <p:ph type="ftr" sz="quarter" idx="11"/>
          </p:nvPr>
        </p:nvSpPr>
        <p:spPr/>
        <p:txBody>
          <a:bodyPr/>
          <a:lstStyle>
            <a:lvl1pPr>
              <a:defRPr/>
            </a:lvl1pPr>
          </a:lstStyle>
          <a:p>
            <a:pPr>
              <a:defRPr/>
            </a:pPr>
            <a:endParaRPr lang="fr-FR"/>
          </a:p>
        </p:txBody>
      </p:sp>
      <p:sp>
        <p:nvSpPr>
          <p:cNvPr id="7" name="Slide Number Placeholder 21"/>
          <p:cNvSpPr>
            <a:spLocks noGrp="1"/>
          </p:cNvSpPr>
          <p:nvPr>
            <p:ph type="sldNum" sz="quarter" idx="12"/>
          </p:nvPr>
        </p:nvSpPr>
        <p:spPr/>
        <p:txBody>
          <a:bodyPr/>
          <a:lstStyle>
            <a:lvl1pPr>
              <a:defRPr/>
            </a:lvl1pPr>
          </a:lstStyle>
          <a:p>
            <a:pPr>
              <a:defRPr/>
            </a:pPr>
            <a:fld id="{0C8EB97C-E61F-45DC-B254-0C20BB018FEB}" type="slidenum">
              <a:rPr lang="fr-FR" altLang="en-US"/>
              <a:pPr>
                <a:defRPr/>
              </a:pPr>
              <a:t>‹#›</a:t>
            </a:fld>
            <a:endParaRPr lang="fr-FR" altLang="en-US"/>
          </a:p>
        </p:txBody>
      </p:sp>
    </p:spTree>
    <p:extLst>
      <p:ext uri="{BB962C8B-B14F-4D97-AF65-F5344CB8AC3E}">
        <p14:creationId xmlns:p14="http://schemas.microsoft.com/office/powerpoint/2010/main" val="1984248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F66BA78-15EC-449E-912C-D3FBD84C61F4}" type="datetimeFigureOut">
              <a:rPr lang="fr-FR"/>
              <a:pPr>
                <a:defRPr/>
              </a:pPr>
              <a:t>29/11/2022</a:t>
            </a:fld>
            <a:endParaRPr lang="fr-FR"/>
          </a:p>
        </p:txBody>
      </p:sp>
      <p:sp>
        <p:nvSpPr>
          <p:cNvPr id="8" name="Footer Placeholder 7"/>
          <p:cNvSpPr>
            <a:spLocks noGrp="1"/>
          </p:cNvSpPr>
          <p:nvPr>
            <p:ph type="ftr" sz="quarter" idx="11"/>
          </p:nvPr>
        </p:nvSpPr>
        <p:spPr/>
        <p:txBody>
          <a:bodyPr/>
          <a:lstStyle>
            <a:lvl1pPr>
              <a:defRPr/>
            </a:lvl1pPr>
            <a:extLst/>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C4832BC2-EF04-438A-8FEC-F59F5B165BFC}" type="slidenum">
              <a:rPr lang="fr-FR" altLang="en-US"/>
              <a:pPr>
                <a:defRPr/>
              </a:pPr>
              <a:t>‹#›</a:t>
            </a:fld>
            <a:endParaRPr lang="fr-FR" altLang="en-US"/>
          </a:p>
        </p:txBody>
      </p:sp>
    </p:spTree>
    <p:extLst>
      <p:ext uri="{BB962C8B-B14F-4D97-AF65-F5344CB8AC3E}">
        <p14:creationId xmlns:p14="http://schemas.microsoft.com/office/powerpoint/2010/main" val="21251136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47065786-E370-406F-8DEE-D9867F4D2F20}" type="datetimeFigureOut">
              <a:rPr lang="fr-FR"/>
              <a:pPr>
                <a:defRPr/>
              </a:pPr>
              <a:t>29/11/2022</a:t>
            </a:fld>
            <a:endParaRPr lang="fr-FR"/>
          </a:p>
        </p:txBody>
      </p:sp>
      <p:sp>
        <p:nvSpPr>
          <p:cNvPr id="4" name="Footer Placeholder 9"/>
          <p:cNvSpPr>
            <a:spLocks noGrp="1"/>
          </p:cNvSpPr>
          <p:nvPr>
            <p:ph type="ftr" sz="quarter" idx="11"/>
          </p:nvPr>
        </p:nvSpPr>
        <p:spPr/>
        <p:txBody>
          <a:bodyPr/>
          <a:lstStyle>
            <a:lvl1pPr>
              <a:defRPr/>
            </a:lvl1pPr>
          </a:lstStyle>
          <a:p>
            <a:pPr>
              <a:defRPr/>
            </a:pPr>
            <a:endParaRPr lang="fr-FR"/>
          </a:p>
        </p:txBody>
      </p:sp>
      <p:sp>
        <p:nvSpPr>
          <p:cNvPr id="5" name="Slide Number Placeholder 21"/>
          <p:cNvSpPr>
            <a:spLocks noGrp="1"/>
          </p:cNvSpPr>
          <p:nvPr>
            <p:ph type="sldNum" sz="quarter" idx="12"/>
          </p:nvPr>
        </p:nvSpPr>
        <p:spPr/>
        <p:txBody>
          <a:bodyPr/>
          <a:lstStyle>
            <a:lvl1pPr>
              <a:defRPr/>
            </a:lvl1pPr>
          </a:lstStyle>
          <a:p>
            <a:pPr>
              <a:defRPr/>
            </a:pPr>
            <a:fld id="{1ED1C33A-7BE2-4266-8EAD-02DD0198E725}" type="slidenum">
              <a:rPr lang="fr-FR" altLang="en-US"/>
              <a:pPr>
                <a:defRPr/>
              </a:pPr>
              <a:t>‹#›</a:t>
            </a:fld>
            <a:endParaRPr lang="fr-FR" altLang="en-US"/>
          </a:p>
        </p:txBody>
      </p:sp>
    </p:spTree>
    <p:extLst>
      <p:ext uri="{BB962C8B-B14F-4D97-AF65-F5344CB8AC3E}">
        <p14:creationId xmlns:p14="http://schemas.microsoft.com/office/powerpoint/2010/main" val="33854481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extLst/>
          </a:lstStyle>
          <a:p>
            <a:pPr>
              <a:defRPr/>
            </a:pPr>
            <a:fld id="{C076DB0E-7AE8-4963-9ACD-6502840A536B}" type="datetimeFigureOut">
              <a:rPr lang="fr-FR"/>
              <a:pPr>
                <a:defRPr/>
              </a:pPr>
              <a:t>29/11/2022</a:t>
            </a:fld>
            <a:endParaRPr lang="fr-FR"/>
          </a:p>
        </p:txBody>
      </p:sp>
      <p:sp>
        <p:nvSpPr>
          <p:cNvPr id="5" name="Footer Placeholder 2"/>
          <p:cNvSpPr>
            <a:spLocks noGrp="1"/>
          </p:cNvSpPr>
          <p:nvPr>
            <p:ph type="ftr" sz="quarter" idx="11"/>
          </p:nvPr>
        </p:nvSpPr>
        <p:spPr/>
        <p:txBody>
          <a:bodyPr/>
          <a:lstStyle>
            <a:lvl1pPr>
              <a:defRPr/>
            </a:lvl1pPr>
            <a:extLst/>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42E9EF34-A4D0-4751-AD8E-1F41008FF496}" type="slidenum">
              <a:rPr lang="fr-FR" altLang="en-US"/>
              <a:pPr>
                <a:defRPr/>
              </a:pPr>
              <a:t>‹#›</a:t>
            </a:fld>
            <a:endParaRPr lang="fr-FR" altLang="en-US"/>
          </a:p>
        </p:txBody>
      </p:sp>
    </p:spTree>
    <p:extLst>
      <p:ext uri="{BB962C8B-B14F-4D97-AF65-F5344CB8AC3E}">
        <p14:creationId xmlns:p14="http://schemas.microsoft.com/office/powerpoint/2010/main" val="25826159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4"/>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D8E38132-2F41-40BA-A347-25555F72DA2F}" type="datetimeFigureOut">
              <a:rPr lang="fr-FR"/>
              <a:pPr>
                <a:defRPr/>
              </a:pPr>
              <a:t>29/11/2022</a:t>
            </a:fld>
            <a:endParaRPr lang="fr-FR"/>
          </a:p>
        </p:txBody>
      </p:sp>
      <p:sp>
        <p:nvSpPr>
          <p:cNvPr id="6" name="Footer Placeholder 5"/>
          <p:cNvSpPr>
            <a:spLocks noGrp="1"/>
          </p:cNvSpPr>
          <p:nvPr>
            <p:ph type="ftr" sz="quarter" idx="11"/>
          </p:nvPr>
        </p:nvSpPr>
        <p:spPr/>
        <p:txBody>
          <a:bodyPr/>
          <a:lstStyle>
            <a:lvl1pPr>
              <a:defRPr/>
            </a:lvl1pPr>
            <a:extLst/>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17E77D6B-D076-4522-BAD3-8D5451DE85D7}" type="slidenum">
              <a:rPr lang="fr-FR" altLang="en-US"/>
              <a:pPr>
                <a:defRPr/>
              </a:pPr>
              <a:t>‹#›</a:t>
            </a:fld>
            <a:endParaRPr lang="fr-FR" altLang="en-US"/>
          </a:p>
        </p:txBody>
      </p:sp>
    </p:spTree>
    <p:extLst>
      <p:ext uri="{BB962C8B-B14F-4D97-AF65-F5344CB8AC3E}">
        <p14:creationId xmlns:p14="http://schemas.microsoft.com/office/powerpoint/2010/main" val="13832933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7"/>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D2310D43-21C3-457D-830A-4AC5D483DD55}" type="datetimeFigureOut">
              <a:rPr lang="fr-FR"/>
              <a:pPr>
                <a:defRPr/>
              </a:pPr>
              <a:t>29/11/2022</a:t>
            </a:fld>
            <a:endParaRPr lang="fr-FR"/>
          </a:p>
        </p:txBody>
      </p:sp>
      <p:sp>
        <p:nvSpPr>
          <p:cNvPr id="9" name="Footer Placeholder 5"/>
          <p:cNvSpPr>
            <a:spLocks noGrp="1"/>
          </p:cNvSpPr>
          <p:nvPr>
            <p:ph type="ftr" sz="quarter" idx="11"/>
          </p:nvPr>
        </p:nvSpPr>
        <p:spPr/>
        <p:txBody>
          <a:bodyPr/>
          <a:lstStyle>
            <a:lvl1pPr>
              <a:defRPr/>
            </a:lvl1pPr>
            <a:extLst/>
          </a:lstStyle>
          <a:p>
            <a:pPr>
              <a:defRPr/>
            </a:pPr>
            <a:endParaRPr lang="fr-FR"/>
          </a:p>
        </p:txBody>
      </p:sp>
      <p:sp>
        <p:nvSpPr>
          <p:cNvPr id="10" name="Slide Number Placeholder 6"/>
          <p:cNvSpPr>
            <a:spLocks noGrp="1"/>
          </p:cNvSpPr>
          <p:nvPr>
            <p:ph type="sldNum" sz="quarter" idx="12"/>
          </p:nvPr>
        </p:nvSpPr>
        <p:spPr/>
        <p:txBody>
          <a:bodyPr/>
          <a:lstStyle>
            <a:lvl1pPr>
              <a:defRPr/>
            </a:lvl1pPr>
          </a:lstStyle>
          <a:p>
            <a:pPr>
              <a:defRPr/>
            </a:pPr>
            <a:fld id="{C04D1CE5-77F7-4586-BCE4-A90674FEAA87}" type="slidenum">
              <a:rPr lang="fr-FR" altLang="en-US"/>
              <a:pPr>
                <a:defRPr/>
              </a:pPr>
              <a:t>‹#›</a:t>
            </a:fld>
            <a:endParaRPr lang="fr-FR" altLang="en-US"/>
          </a:p>
        </p:txBody>
      </p:sp>
    </p:spTree>
    <p:extLst>
      <p:ext uri="{BB962C8B-B14F-4D97-AF65-F5344CB8AC3E}">
        <p14:creationId xmlns:p14="http://schemas.microsoft.com/office/powerpoint/2010/main" val="10687163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FA81064-84EE-45ED-B55A-27EF7CAC3BCA}" type="datetimeFigureOut">
              <a:rPr lang="fr-FR"/>
              <a:pPr>
                <a:defRPr/>
              </a:pPr>
              <a:t>29/11/2022</a:t>
            </a:fld>
            <a:endParaRPr lang="fr-FR"/>
          </a:p>
        </p:txBody>
      </p:sp>
      <p:sp>
        <p:nvSpPr>
          <p:cNvPr id="5" name="Footer Placeholder 9"/>
          <p:cNvSpPr>
            <a:spLocks noGrp="1"/>
          </p:cNvSpPr>
          <p:nvPr>
            <p:ph type="ftr" sz="quarter" idx="11"/>
          </p:nvPr>
        </p:nvSpPr>
        <p:spPr/>
        <p:txBody>
          <a:bodyPr/>
          <a:lstStyle>
            <a:lvl1pPr>
              <a:defRPr/>
            </a:lvl1pPr>
          </a:lstStyle>
          <a:p>
            <a:pPr>
              <a:defRPr/>
            </a:pPr>
            <a:endParaRPr lang="fr-FR"/>
          </a:p>
        </p:txBody>
      </p:sp>
      <p:sp>
        <p:nvSpPr>
          <p:cNvPr id="6" name="Slide Number Placeholder 21"/>
          <p:cNvSpPr>
            <a:spLocks noGrp="1"/>
          </p:cNvSpPr>
          <p:nvPr>
            <p:ph type="sldNum" sz="quarter" idx="12"/>
          </p:nvPr>
        </p:nvSpPr>
        <p:spPr/>
        <p:txBody>
          <a:bodyPr/>
          <a:lstStyle>
            <a:lvl1pPr>
              <a:defRPr/>
            </a:lvl1pPr>
          </a:lstStyle>
          <a:p>
            <a:pPr>
              <a:defRPr/>
            </a:pPr>
            <a:fld id="{530C72A6-798D-400F-98D4-C7BA85F73AD3}" type="slidenum">
              <a:rPr lang="fr-FR" altLang="en-US"/>
              <a:pPr>
                <a:defRPr/>
              </a:pPr>
              <a:t>‹#›</a:t>
            </a:fld>
            <a:endParaRPr lang="fr-FR" altLang="en-US"/>
          </a:p>
        </p:txBody>
      </p:sp>
    </p:spTree>
    <p:extLst>
      <p:ext uri="{BB962C8B-B14F-4D97-AF65-F5344CB8AC3E}">
        <p14:creationId xmlns:p14="http://schemas.microsoft.com/office/powerpoint/2010/main" val="5815152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3"/>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4"/>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E2C7978-F42C-4FF8-B761-67121BFD8DB3}" type="datetimeFigureOut">
              <a:rPr lang="fr-FR"/>
              <a:pPr>
                <a:defRPr/>
              </a:pPr>
              <a:t>29/11/2022</a:t>
            </a:fld>
            <a:endParaRPr lang="fr-FR"/>
          </a:p>
        </p:txBody>
      </p:sp>
      <p:sp>
        <p:nvSpPr>
          <p:cNvPr id="5" name="Footer Placeholder 9"/>
          <p:cNvSpPr>
            <a:spLocks noGrp="1"/>
          </p:cNvSpPr>
          <p:nvPr>
            <p:ph type="ftr" sz="quarter" idx="11"/>
          </p:nvPr>
        </p:nvSpPr>
        <p:spPr/>
        <p:txBody>
          <a:bodyPr/>
          <a:lstStyle>
            <a:lvl1pPr>
              <a:defRPr/>
            </a:lvl1pPr>
          </a:lstStyle>
          <a:p>
            <a:pPr>
              <a:defRPr/>
            </a:pPr>
            <a:endParaRPr lang="fr-FR"/>
          </a:p>
        </p:txBody>
      </p:sp>
      <p:sp>
        <p:nvSpPr>
          <p:cNvPr id="6" name="Slide Number Placeholder 21"/>
          <p:cNvSpPr>
            <a:spLocks noGrp="1"/>
          </p:cNvSpPr>
          <p:nvPr>
            <p:ph type="sldNum" sz="quarter" idx="12"/>
          </p:nvPr>
        </p:nvSpPr>
        <p:spPr/>
        <p:txBody>
          <a:bodyPr/>
          <a:lstStyle>
            <a:lvl1pPr>
              <a:defRPr/>
            </a:lvl1pPr>
          </a:lstStyle>
          <a:p>
            <a:pPr>
              <a:defRPr/>
            </a:pPr>
            <a:fld id="{4CDAB1F8-71D5-49A3-874F-BEE9528A4964}" type="slidenum">
              <a:rPr lang="fr-FR" altLang="en-US"/>
              <a:pPr>
                <a:defRPr/>
              </a:pPr>
              <a:t>‹#›</a:t>
            </a:fld>
            <a:endParaRPr lang="fr-FR" altLang="en-US"/>
          </a:p>
        </p:txBody>
      </p:sp>
    </p:spTree>
    <p:extLst>
      <p:ext uri="{BB962C8B-B14F-4D97-AF65-F5344CB8AC3E}">
        <p14:creationId xmlns:p14="http://schemas.microsoft.com/office/powerpoint/2010/main" val="8148234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6637C46-8AED-4A26-A051-1E45E15A6A22}"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7790C7-6C5B-4B48-9C4F-1CD9B80470FD}" type="slidenum">
              <a:rPr lang="en-US" altLang="en-US" smtClean="0"/>
              <a:pPr>
                <a:defRPr/>
              </a:pPr>
              <a:t>‹#›</a:t>
            </a:fld>
            <a:endParaRPr lang="en-US" altLang="en-US"/>
          </a:p>
        </p:txBody>
      </p:sp>
    </p:spTree>
    <p:extLst>
      <p:ext uri="{BB962C8B-B14F-4D97-AF65-F5344CB8AC3E}">
        <p14:creationId xmlns:p14="http://schemas.microsoft.com/office/powerpoint/2010/main" val="1813776498"/>
      </p:ext>
    </p:extLst>
  </p:cSld>
  <p:clrMapOvr>
    <a:masterClrMapping/>
  </p:clrMapOvr>
  <p:transition spd="slow">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44C53A-457F-4845-A237-C3EB33F91B41}" type="datetimeFigureOut">
              <a:rPr lang="en-US"/>
              <a:pPr>
                <a:defRPr/>
              </a:pPr>
              <a:t>11/29/2022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D5B59D-3014-4F6A-A98F-F7BE38DC7663}" type="slidenum">
              <a:rPr lang="en-US" altLang="en-US"/>
              <a:pPr>
                <a:defRPr/>
              </a:pPr>
              <a:t>‹#›</a:t>
            </a:fld>
            <a:endParaRPr lang="en-US" altLang="en-US"/>
          </a:p>
        </p:txBody>
      </p:sp>
    </p:spTree>
    <p:extLst>
      <p:ext uri="{BB962C8B-B14F-4D97-AF65-F5344CB8AC3E}">
        <p14:creationId xmlns:p14="http://schemas.microsoft.com/office/powerpoint/2010/main" val="3618669212"/>
      </p:ext>
    </p:extLst>
  </p:cSld>
  <p:clrMapOvr>
    <a:masterClrMapping/>
  </p:clrMapOvr>
  <p:transition spd="slow">
    <p:wedg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ECE5CD3-9F72-4C23-880E-6F46ACB22A19}"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83345E-6547-453D-B344-AEE4026A442F}" type="slidenum">
              <a:rPr lang="en-US" altLang="en-US" smtClean="0"/>
              <a:pPr>
                <a:defRPr/>
              </a:pPr>
              <a:t>‹#›</a:t>
            </a:fld>
            <a:endParaRPr lang="en-US" altLang="en-US"/>
          </a:p>
        </p:txBody>
      </p:sp>
    </p:spTree>
    <p:extLst>
      <p:ext uri="{BB962C8B-B14F-4D97-AF65-F5344CB8AC3E}">
        <p14:creationId xmlns:p14="http://schemas.microsoft.com/office/powerpoint/2010/main" val="459786270"/>
      </p:ext>
    </p:extLst>
  </p:cSld>
  <p:clrMapOvr>
    <a:masterClrMapping/>
  </p:clrMapOvr>
  <p:transition spd="slow">
    <p:wedg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6B589EB-75DC-42B2-9156-A6F27D7C839F}"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DA9B7C-79C9-49A5-A193-F81CDB7F7468}" type="slidenum">
              <a:rPr lang="en-US" altLang="en-US" smtClean="0"/>
              <a:pPr>
                <a:defRPr/>
              </a:pPr>
              <a:t>‹#›</a:t>
            </a:fld>
            <a:endParaRPr lang="en-US" altLang="en-US"/>
          </a:p>
        </p:txBody>
      </p:sp>
    </p:spTree>
    <p:extLst>
      <p:ext uri="{BB962C8B-B14F-4D97-AF65-F5344CB8AC3E}">
        <p14:creationId xmlns:p14="http://schemas.microsoft.com/office/powerpoint/2010/main" val="2623385113"/>
      </p:ext>
    </p:extLst>
  </p:cSld>
  <p:clrMapOvr>
    <a:masterClrMapping/>
  </p:clrMapOvr>
  <p:transition spd="slow">
    <p:wedg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3051673-616C-44DB-8145-422EF640634C}"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4E4C79-B338-4E73-8B4F-F7F6DAE66928}" type="slidenum">
              <a:rPr lang="en-US" altLang="en-US" smtClean="0"/>
              <a:pPr>
                <a:defRPr/>
              </a:pPr>
              <a:t>‹#›</a:t>
            </a:fld>
            <a:endParaRPr lang="en-US" altLang="en-US"/>
          </a:p>
        </p:txBody>
      </p:sp>
    </p:spTree>
    <p:extLst>
      <p:ext uri="{BB962C8B-B14F-4D97-AF65-F5344CB8AC3E}">
        <p14:creationId xmlns:p14="http://schemas.microsoft.com/office/powerpoint/2010/main" val="3920835945"/>
      </p:ext>
    </p:extLst>
  </p:cSld>
  <p:clrMapOvr>
    <a:masterClrMapping/>
  </p:clrMapOvr>
  <p:transition spd="slow">
    <p:wedg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4F20A0C-BC01-4788-A5E4-801DD1A7373C}" type="datetimeFigureOut">
              <a:rPr lang="en-US" smtClean="0"/>
              <a:pPr>
                <a:defRPr/>
              </a:pPr>
              <a:t>11/29/2022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F22482A-689E-4004-9C4B-238F0C16A9CD}" type="slidenum">
              <a:rPr lang="en-US" altLang="en-US" smtClean="0"/>
              <a:pPr>
                <a:defRPr/>
              </a:pPr>
              <a:t>‹#›</a:t>
            </a:fld>
            <a:endParaRPr lang="en-US" altLang="en-US"/>
          </a:p>
        </p:txBody>
      </p:sp>
    </p:spTree>
    <p:extLst>
      <p:ext uri="{BB962C8B-B14F-4D97-AF65-F5344CB8AC3E}">
        <p14:creationId xmlns:p14="http://schemas.microsoft.com/office/powerpoint/2010/main" val="1085955661"/>
      </p:ext>
    </p:extLst>
  </p:cSld>
  <p:clrMapOvr>
    <a:masterClrMapping/>
  </p:clrMapOvr>
  <p:transition spd="slow">
    <p:wedg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F8EB7CA-285E-485A-85B2-6DFA01228EE3}" type="datetimeFigureOut">
              <a:rPr lang="en-US" smtClean="0"/>
              <a:pPr>
                <a:defRPr/>
              </a:pPr>
              <a:t>11/29/2022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ADAB60-53F9-458E-A382-FCA5E13356E8}" type="slidenum">
              <a:rPr lang="en-US" altLang="en-US" smtClean="0"/>
              <a:pPr>
                <a:defRPr/>
              </a:pPr>
              <a:t>‹#›</a:t>
            </a:fld>
            <a:endParaRPr lang="en-US" altLang="en-US"/>
          </a:p>
        </p:txBody>
      </p:sp>
    </p:spTree>
    <p:extLst>
      <p:ext uri="{BB962C8B-B14F-4D97-AF65-F5344CB8AC3E}">
        <p14:creationId xmlns:p14="http://schemas.microsoft.com/office/powerpoint/2010/main" val="22917041"/>
      </p:ext>
    </p:extLst>
  </p:cSld>
  <p:clrMapOvr>
    <a:masterClrMapping/>
  </p:clrMapOvr>
  <p:transition spd="slow">
    <p:wedg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91F38F4-4533-4229-B815-897A3C911F58}" type="datetimeFigureOut">
              <a:rPr lang="en-US" smtClean="0"/>
              <a:pPr>
                <a:defRPr/>
              </a:pPr>
              <a:t>11/29/2022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C6348E-48F0-4FF7-AE48-67B420A39281}" type="slidenum">
              <a:rPr lang="en-US" altLang="en-US" smtClean="0"/>
              <a:pPr>
                <a:defRPr/>
              </a:pPr>
              <a:t>‹#›</a:t>
            </a:fld>
            <a:endParaRPr lang="en-US" altLang="en-US"/>
          </a:p>
        </p:txBody>
      </p:sp>
    </p:spTree>
    <p:extLst>
      <p:ext uri="{BB962C8B-B14F-4D97-AF65-F5344CB8AC3E}">
        <p14:creationId xmlns:p14="http://schemas.microsoft.com/office/powerpoint/2010/main" val="3625279099"/>
      </p:ext>
    </p:extLst>
  </p:cSld>
  <p:clrMapOvr>
    <a:masterClrMapping/>
  </p:clrMapOvr>
  <p:transition spd="slow">
    <p:wedg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194252E-BC0C-487F-B9DF-BF2E9BD19F06}"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A7514AD-C865-4BBD-956C-FA9F32BDCAED}" type="slidenum">
              <a:rPr lang="en-US" altLang="en-US" smtClean="0"/>
              <a:pPr>
                <a:defRPr/>
              </a:pPr>
              <a:t>‹#›</a:t>
            </a:fld>
            <a:endParaRPr lang="en-US" altLang="en-US"/>
          </a:p>
        </p:txBody>
      </p:sp>
    </p:spTree>
    <p:extLst>
      <p:ext uri="{BB962C8B-B14F-4D97-AF65-F5344CB8AC3E}">
        <p14:creationId xmlns:p14="http://schemas.microsoft.com/office/powerpoint/2010/main" val="2394234355"/>
      </p:ext>
    </p:extLst>
  </p:cSld>
  <p:clrMapOvr>
    <a:masterClrMapping/>
  </p:clrMapOvr>
  <p:transition spd="slow">
    <p:wedg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B1B43C-A2A9-489B-9DBD-CB058DDCE39D}"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838C75-7BA4-4495-A6BA-1290BC9653BC}" type="slidenum">
              <a:rPr lang="en-US" altLang="en-US" smtClean="0"/>
              <a:pPr>
                <a:defRPr/>
              </a:pPr>
              <a:t>‹#›</a:t>
            </a:fld>
            <a:endParaRPr lang="en-US" altLang="en-US"/>
          </a:p>
        </p:txBody>
      </p:sp>
    </p:spTree>
    <p:extLst>
      <p:ext uri="{BB962C8B-B14F-4D97-AF65-F5344CB8AC3E}">
        <p14:creationId xmlns:p14="http://schemas.microsoft.com/office/powerpoint/2010/main" val="3673896345"/>
      </p:ext>
    </p:extLst>
  </p:cSld>
  <p:clrMapOvr>
    <a:masterClrMapping/>
  </p:clrMapOvr>
  <p:transition spd="slow">
    <p:wedg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9D03271-4311-4A99-BFE0-C55EF8DFBE52}"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AEA43C-F0D1-4751-9F06-F783927A5F9A}" type="slidenum">
              <a:rPr lang="en-US" altLang="en-US" smtClean="0"/>
              <a:pPr>
                <a:defRPr/>
              </a:pPr>
              <a:t>‹#›</a:t>
            </a:fld>
            <a:endParaRPr lang="en-US" altLang="en-US"/>
          </a:p>
        </p:txBody>
      </p:sp>
    </p:spTree>
    <p:extLst>
      <p:ext uri="{BB962C8B-B14F-4D97-AF65-F5344CB8AC3E}">
        <p14:creationId xmlns:p14="http://schemas.microsoft.com/office/powerpoint/2010/main" val="1251568427"/>
      </p:ext>
    </p:extLst>
  </p:cSld>
  <p:clrMapOvr>
    <a:masterClrMapping/>
  </p:clrMapOvr>
  <p:transition spd="slow">
    <p:wedg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4B055EE-7648-4CFC-8C2D-C7BEA2990C42}"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916198-940D-4B04-98BA-B962F43AE65D}" type="slidenum">
              <a:rPr lang="en-US" altLang="en-US" smtClean="0"/>
              <a:pPr>
                <a:defRPr/>
              </a:pPr>
              <a:t>‹#›</a:t>
            </a:fld>
            <a:endParaRPr lang="en-US" altLang="en-US"/>
          </a:p>
        </p:txBody>
      </p:sp>
    </p:spTree>
    <p:extLst>
      <p:ext uri="{BB962C8B-B14F-4D97-AF65-F5344CB8AC3E}">
        <p14:creationId xmlns:p14="http://schemas.microsoft.com/office/powerpoint/2010/main" val="1151455160"/>
      </p:ext>
    </p:extLst>
  </p:cSld>
  <p:clrMapOvr>
    <a:masterClrMapping/>
  </p:clrMapOvr>
  <p:transition spd="slow">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8933F621-00EB-4351-8844-16C1E60785E1}" type="datetimeFigureOut">
              <a:rPr lang="en-US"/>
              <a:pPr>
                <a:defRPr/>
              </a:pPr>
              <a:t>11/29/2022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B58EBE0A-A64A-44D5-A4AE-3E6EFC858F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ransition spd="slow">
    <p:wedge/>
  </p:transition>
  <p:timing>
    <p:tnLst>
      <p:par>
        <p:cTn id="1" dur="indefinite" restart="never" nodeType="tmRoot"/>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933F621-00EB-4351-8844-16C1E60785E1}" type="datetimeFigureOut">
              <a:rPr lang="en-US" smtClean="0"/>
              <a:pPr>
                <a:defRPr/>
              </a:pPr>
              <a:t>11/29/2022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58EBE0A-A64A-44D5-A4AE-3E6EFC858F29}" type="slidenum">
              <a:rPr lang="en-US" altLang="en-US" smtClean="0"/>
              <a:pPr>
                <a:defRPr/>
              </a:pPr>
              <a:t>‹#›</a:t>
            </a:fld>
            <a:endParaRPr lang="en-US" altLang="en-US"/>
          </a:p>
        </p:txBody>
      </p:sp>
    </p:spTree>
    <p:extLst>
      <p:ext uri="{BB962C8B-B14F-4D97-AF65-F5344CB8AC3E}">
        <p14:creationId xmlns:p14="http://schemas.microsoft.com/office/powerpoint/2010/main" val="287844187"/>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spd="slow">
    <p:wedg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F0945F8A-4547-443D-BBD9-A1F8CA94E90F}" type="datetimeFigureOut">
              <a:rPr lang="en-US"/>
              <a:pPr>
                <a:defRPr/>
              </a:pPr>
              <a:t>11/29/2022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864D434B-1FEC-4B7B-BD41-54ABDA7BCE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390DB836-33DE-4A3D-A362-78FE0F5A0820}" type="datetimeFigureOut">
              <a:rPr lang="en-US"/>
              <a:pPr>
                <a:defRPr/>
              </a:pPr>
              <a:t>11/29/2022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AD16449C-15A2-451D-8A8C-EEAA078263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4B613304-9CA3-4BF1-B6C4-7692AE72E7AA}" type="datetimeFigureOut">
              <a:rPr lang="en-US"/>
              <a:pPr>
                <a:defRPr/>
              </a:pPr>
              <a:t>11/29/2022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6C6992E1-E9B5-48A5-8205-744689CB1F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A583D0AA-1AD9-44E4-8FD6-98E50E49F97D}" type="datetimeFigureOut">
              <a:rPr lang="en-US"/>
              <a:pPr>
                <a:defRPr/>
              </a:pPr>
              <a:t>11/29/2022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4DBFD337-3490-4A68-94F5-46B4F47C3D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6F4413D9-E602-4E9F-816A-5B0E1EAB4A94}" type="datetimeFigureOut">
              <a:rPr lang="en-US"/>
              <a:pPr>
                <a:defRPr/>
              </a:pPr>
              <a:t>11/29/2022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8B36E3F2-902E-44AA-B3F3-3C7935CE79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72130C98-5FD5-4BD4-BF96-79002B05D3D1}" type="datetimeFigureOut">
              <a:rPr lang="en-US"/>
              <a:pPr>
                <a:defRPr/>
              </a:pPr>
              <a:t>11/29/2022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fld id="{6A8E1AB7-C44C-4C0E-A1F9-54D9F08BB27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Donut 10"/>
          <p:cNvSpPr/>
          <p:nvPr/>
        </p:nvSpPr>
        <p:spPr>
          <a:xfrm rot="2315675">
            <a:off x="182884" y="10550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8201"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3D9CB2F1-FE51-42B4-BCC0-1E8B884FC583}" type="datetimeFigureOut">
              <a:rPr lang="fr-FR"/>
              <a:pPr>
                <a:defRPr/>
              </a:pPr>
              <a:t>29/11/2022</a:t>
            </a:fld>
            <a:endParaRPr lang="fr-F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fr-FR"/>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93889F"/>
                </a:solidFill>
              </a:defRPr>
            </a:lvl1pPr>
          </a:lstStyle>
          <a:p>
            <a:pPr>
              <a:defRPr/>
            </a:pPr>
            <a:fld id="{044232AF-B955-4AD4-9224-414989472DAD}" type="slidenum">
              <a:rPr lang="fr-FR" altLang="en-US"/>
              <a:pPr>
                <a:defRPr/>
              </a:pPr>
              <a:t>‹#›</a:t>
            </a:fld>
            <a:endParaRPr lang="fr-FR"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329" r:id="rId1"/>
    <p:sldLayoutId id="2147484320" r:id="rId2"/>
    <p:sldLayoutId id="2147484330" r:id="rId3"/>
    <p:sldLayoutId id="2147484321" r:id="rId4"/>
    <p:sldLayoutId id="2147484331" r:id="rId5"/>
    <p:sldLayoutId id="2147484322" r:id="rId6"/>
    <p:sldLayoutId id="2147484332" r:id="rId7"/>
    <p:sldLayoutId id="2147484333" r:id="rId8"/>
    <p:sldLayoutId id="2147484334" r:id="rId9"/>
    <p:sldLayoutId id="2147484323" r:id="rId10"/>
    <p:sldLayoutId id="2147484324" r:id="rId11"/>
  </p:sldLayoutIdLst>
  <p:txStyles>
    <p:titleStyle>
      <a:lvl1pPr algn="l" rtl="0" eaLnBrk="0" fontAlgn="base" hangingPunct="0">
        <a:spcBef>
          <a:spcPct val="0"/>
        </a:spcBef>
        <a:spcAft>
          <a:spcPct val="0"/>
        </a:spcAft>
        <a:defRPr sz="4300" kern="1200">
          <a:solidFill>
            <a:srgbClr val="69666E"/>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66E"/>
          </a:solidFill>
          <a:latin typeface="Gill Sans MT" pitchFamily="34" charset="0"/>
        </a:defRPr>
      </a:lvl2pPr>
      <a:lvl3pPr algn="l" rtl="0" eaLnBrk="0" fontAlgn="base" hangingPunct="0">
        <a:spcBef>
          <a:spcPct val="0"/>
        </a:spcBef>
        <a:spcAft>
          <a:spcPct val="0"/>
        </a:spcAft>
        <a:defRPr sz="4300">
          <a:solidFill>
            <a:srgbClr val="69666E"/>
          </a:solidFill>
          <a:latin typeface="Gill Sans MT" pitchFamily="34" charset="0"/>
        </a:defRPr>
      </a:lvl3pPr>
      <a:lvl4pPr algn="l" rtl="0" eaLnBrk="0" fontAlgn="base" hangingPunct="0">
        <a:spcBef>
          <a:spcPct val="0"/>
        </a:spcBef>
        <a:spcAft>
          <a:spcPct val="0"/>
        </a:spcAft>
        <a:defRPr sz="4300">
          <a:solidFill>
            <a:srgbClr val="69666E"/>
          </a:solidFill>
          <a:latin typeface="Gill Sans MT" pitchFamily="34" charset="0"/>
        </a:defRPr>
      </a:lvl4pPr>
      <a:lvl5pPr algn="l" rtl="0" eaLnBrk="0" fontAlgn="base" hangingPunct="0">
        <a:spcBef>
          <a:spcPct val="0"/>
        </a:spcBef>
        <a:spcAft>
          <a:spcPct val="0"/>
        </a:spcAft>
        <a:defRPr sz="4300">
          <a:solidFill>
            <a:srgbClr val="69666E"/>
          </a:solidFill>
          <a:latin typeface="Gill Sans MT" pitchFamily="34" charset="0"/>
        </a:defRPr>
      </a:lvl5pPr>
      <a:lvl6pPr marL="457200" algn="l" rtl="0" fontAlgn="base">
        <a:spcBef>
          <a:spcPct val="0"/>
        </a:spcBef>
        <a:spcAft>
          <a:spcPct val="0"/>
        </a:spcAft>
        <a:defRPr sz="4300">
          <a:solidFill>
            <a:srgbClr val="69666E"/>
          </a:solidFill>
          <a:latin typeface="Gill Sans MT" pitchFamily="34" charset="0"/>
        </a:defRPr>
      </a:lvl6pPr>
      <a:lvl7pPr marL="914400" algn="l" rtl="0" fontAlgn="base">
        <a:spcBef>
          <a:spcPct val="0"/>
        </a:spcBef>
        <a:spcAft>
          <a:spcPct val="0"/>
        </a:spcAft>
        <a:defRPr sz="4300">
          <a:solidFill>
            <a:srgbClr val="69666E"/>
          </a:solidFill>
          <a:latin typeface="Gill Sans MT" pitchFamily="34" charset="0"/>
        </a:defRPr>
      </a:lvl7pPr>
      <a:lvl8pPr marL="1371600" algn="l" rtl="0" fontAlgn="base">
        <a:spcBef>
          <a:spcPct val="0"/>
        </a:spcBef>
        <a:spcAft>
          <a:spcPct val="0"/>
        </a:spcAft>
        <a:defRPr sz="4300">
          <a:solidFill>
            <a:srgbClr val="69666E"/>
          </a:solidFill>
          <a:latin typeface="Gill Sans MT" pitchFamily="34" charset="0"/>
        </a:defRPr>
      </a:lvl8pPr>
      <a:lvl9pPr marL="1828800" algn="l" rtl="0" fontAlgn="base">
        <a:spcBef>
          <a:spcPct val="0"/>
        </a:spcBef>
        <a:spcAft>
          <a:spcPct val="0"/>
        </a:spcAft>
        <a:defRPr sz="4300">
          <a:solidFill>
            <a:srgbClr val="69666E"/>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6BB1C9"/>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6585CF"/>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933F621-00EB-4351-8844-16C1E60785E1}" type="datetimeFigureOut">
              <a:rPr lang="en-US" smtClean="0"/>
              <a:pPr>
                <a:defRPr/>
              </a:pPr>
              <a:t>11/29/2022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58EBE0A-A64A-44D5-A4AE-3E6EFC858F29}" type="slidenum">
              <a:rPr lang="en-US" altLang="en-US" smtClean="0"/>
              <a:pPr>
                <a:defRPr/>
              </a:pPr>
              <a:t>‹#›</a:t>
            </a:fld>
            <a:endParaRPr lang="en-US" altLang="en-US"/>
          </a:p>
        </p:txBody>
      </p:sp>
    </p:spTree>
    <p:extLst>
      <p:ext uri="{BB962C8B-B14F-4D97-AF65-F5344CB8AC3E}">
        <p14:creationId xmlns:p14="http://schemas.microsoft.com/office/powerpoint/2010/main" val="673057850"/>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ransition spd="slow">
    <p:wedg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0.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0.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4000" cy="7620000"/>
          </a:xfrm>
        </p:spPr>
      </p:pic>
      <p:sp>
        <p:nvSpPr>
          <p:cNvPr id="5" name="Rectangle 4"/>
          <p:cNvSpPr/>
          <p:nvPr/>
        </p:nvSpPr>
        <p:spPr>
          <a:xfrm>
            <a:off x="1219200" y="3429000"/>
            <a:ext cx="6991350" cy="1985159"/>
          </a:xfrm>
          <a:prstGeom prst="rect">
            <a:avLst/>
          </a:prstGeom>
        </p:spPr>
        <p:txBody>
          <a:bodyPr wrap="square">
            <a:spAutoFit/>
          </a:bodyPr>
          <a:lstStyle/>
          <a:p>
            <a:pPr marL="342900" indent="-342900" algn="ctr" defTabSz="-13873163" rtl="1">
              <a:defRPr/>
            </a:pPr>
            <a:r>
              <a:rPr lang="fa-IR" sz="4800" dirty="0">
                <a:solidFill>
                  <a:srgbClr val="FFFF00"/>
                </a:solidFill>
                <a:cs typeface="B Titr" pitchFamily="2" charset="-78"/>
              </a:rPr>
              <a:t>به نام خداوند بخشنده </a:t>
            </a:r>
            <a:r>
              <a:rPr lang="fa-IR" sz="4800" dirty="0" smtClean="0">
                <a:solidFill>
                  <a:srgbClr val="FFFF00"/>
                </a:solidFill>
                <a:cs typeface="B Titr" pitchFamily="2" charset="-78"/>
              </a:rPr>
              <a:t>مهربان</a:t>
            </a:r>
            <a:endParaRPr lang="fa-IR" sz="4800" dirty="0">
              <a:solidFill>
                <a:srgbClr val="FFFF00"/>
              </a:solidFill>
              <a:cs typeface="B Titr" pitchFamily="2" charset="-78"/>
            </a:endParaRPr>
          </a:p>
          <a:p>
            <a:pPr marL="342900" indent="-342900" algn="ctr" defTabSz="-13873163" rtl="1">
              <a:defRPr/>
            </a:pPr>
            <a:endParaRPr lang="fa-IR" sz="100" dirty="0">
              <a:solidFill>
                <a:srgbClr val="FFFF00"/>
              </a:solidFill>
              <a:cs typeface="B Titr" pitchFamily="2" charset="-78"/>
            </a:endParaRPr>
          </a:p>
          <a:p>
            <a:pPr marL="342900" indent="-342900" algn="ctr" defTabSz="-13873163" rtl="1">
              <a:defRPr/>
            </a:pPr>
            <a:endParaRPr lang="fa-IR" sz="100" dirty="0">
              <a:solidFill>
                <a:srgbClr val="FFFF00"/>
              </a:solidFill>
              <a:cs typeface="B Titr" pitchFamily="2" charset="-78"/>
            </a:endParaRPr>
          </a:p>
          <a:p>
            <a:pPr marL="342900" indent="-342900" algn="ctr" defTabSz="-13873163" rtl="1">
              <a:defRPr/>
            </a:pPr>
            <a:endParaRPr lang="fa-IR" sz="100" dirty="0">
              <a:solidFill>
                <a:srgbClr val="FFFF00"/>
              </a:solidFill>
              <a:cs typeface="B Titr" pitchFamily="2" charset="-78"/>
            </a:endParaRPr>
          </a:p>
          <a:p>
            <a:pPr marL="342900" indent="-342900" algn="ctr" defTabSz="-13873163" rtl="1">
              <a:defRPr/>
            </a:pPr>
            <a:endParaRPr lang="fa-IR" dirty="0">
              <a:solidFill>
                <a:srgbClr val="FFFF00"/>
              </a:solidFill>
              <a:cs typeface="B Titr" pitchFamily="2" charset="-78"/>
            </a:endParaRPr>
          </a:p>
          <a:p>
            <a:pPr marL="342900" indent="-342900" algn="ctr" defTabSz="-13873163" rtl="1">
              <a:defRPr/>
            </a:pPr>
            <a:r>
              <a:rPr lang="fa-IR" dirty="0">
                <a:solidFill>
                  <a:srgbClr val="FFFF00"/>
                </a:solidFill>
                <a:cs typeface="B Titr" pitchFamily="2" charset="-78"/>
              </a:rPr>
              <a:t>ایمنی </a:t>
            </a:r>
            <a:r>
              <a:rPr lang="fa-IR" dirty="0" smtClean="0">
                <a:solidFill>
                  <a:srgbClr val="FFFF00"/>
                </a:solidFill>
                <a:cs typeface="B Titr" pitchFamily="2" charset="-78"/>
              </a:rPr>
              <a:t>بیمار</a:t>
            </a:r>
            <a:endParaRPr lang="en-US" dirty="0" smtClean="0">
              <a:solidFill>
                <a:srgbClr val="FFFF00"/>
              </a:solidFill>
              <a:cs typeface="B Titr" pitchFamily="2" charset="-78"/>
            </a:endParaRPr>
          </a:p>
          <a:p>
            <a:pPr marL="342900" indent="-342900" algn="ctr" defTabSz="-13873163" rtl="1">
              <a:defRPr/>
            </a:pPr>
            <a:r>
              <a:rPr lang="fa-IR" dirty="0" smtClean="0">
                <a:solidFill>
                  <a:srgbClr val="FFFF00"/>
                </a:solidFill>
                <a:cs typeface="B Titr" pitchFamily="2" charset="-78"/>
              </a:rPr>
              <a:t>جراحی ایمن</a:t>
            </a:r>
            <a:endParaRPr lang="en-US" dirty="0">
              <a:solidFill>
                <a:srgbClr val="FFFF00"/>
              </a:solidFill>
              <a:cs typeface="B Titr" pitchFamily="2" charset="-78"/>
            </a:endParaRPr>
          </a:p>
          <a:p>
            <a:pPr marL="342900" indent="-342900" algn="ctr" defTabSz="-13873163" rtl="1">
              <a:defRPr/>
            </a:pPr>
            <a:r>
              <a:rPr lang="fa-IR" dirty="0" smtClean="0">
                <a:solidFill>
                  <a:srgbClr val="FFFF00"/>
                </a:solidFill>
                <a:cs typeface="B Titr" pitchFamily="2" charset="-78"/>
              </a:rPr>
              <a:t>پاییز 1401</a:t>
            </a:r>
            <a:endParaRPr lang="fa-IR" dirty="0">
              <a:solidFill>
                <a:srgbClr val="FFFF00"/>
              </a:solidFill>
              <a:cs typeface="B Titr" pitchFamily="2" charset="-78"/>
            </a:endParaRPr>
          </a:p>
        </p:txBody>
      </p:sp>
    </p:spTree>
    <p:extLst>
      <p:ext uri="{BB962C8B-B14F-4D97-AF65-F5344CB8AC3E}">
        <p14:creationId xmlns:p14="http://schemas.microsoft.com/office/powerpoint/2010/main" val="2659057127"/>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91229"/>
            <a:ext cx="7886700" cy="4978101"/>
          </a:xfrm>
        </p:spPr>
        <p:txBody>
          <a:bodyPr>
            <a:normAutofit fontScale="47500" lnSpcReduction="20000"/>
          </a:bodyPr>
          <a:lstStyle/>
          <a:p>
            <a:pPr algn="r" rtl="1"/>
            <a:r>
              <a:rPr lang="fa-IR" sz="4500" b="1" dirty="0">
                <a:solidFill>
                  <a:srgbClr val="0070C0"/>
                </a:solidFill>
                <a:cs typeface="B Kamran" panose="00000400000000000000" pitchFamily="2" charset="-78"/>
              </a:rPr>
              <a:t>مشخصات</a:t>
            </a:r>
            <a:r>
              <a:rPr lang="en-US" sz="3825" b="1" dirty="0">
                <a:solidFill>
                  <a:srgbClr val="FF0000"/>
                </a:solidFill>
                <a:latin typeface="Comic Sans MS" panose="030F0702030302020204" pitchFamily="66" charset="0"/>
                <a:cs typeface="B Kamran" panose="00000400000000000000" pitchFamily="2" charset="-78"/>
              </a:rPr>
              <a:t>Identify</a:t>
            </a:r>
          </a:p>
          <a:p>
            <a:pPr marL="0" indent="0" algn="r" rtl="1">
              <a:buNone/>
            </a:pPr>
            <a:r>
              <a:rPr lang="fa-IR" sz="3300" b="1" dirty="0">
                <a:cs typeface="B Kamran" panose="00000400000000000000" pitchFamily="2" charset="-78"/>
              </a:rPr>
              <a:t>شناسایی هویت بیمار بر اساس دستورالعمل شناسایی صحیح بیماران در ابلاغیه شماره /15101د 954مورخ)49/6/11وزارت بهداشت، تاریخ پذیرش/ تاریخ جراحی، تشخیص و پزشک معالج</a:t>
            </a:r>
          </a:p>
          <a:p>
            <a:pPr algn="r" rtl="1"/>
            <a:endParaRPr lang="fa-IR" b="1" dirty="0" smtClean="0">
              <a:cs typeface="B Kamran" panose="00000400000000000000" pitchFamily="2" charset="-78"/>
            </a:endParaRPr>
          </a:p>
          <a:p>
            <a:pPr algn="r" rtl="1"/>
            <a:r>
              <a:rPr lang="fa-IR" sz="4500" b="1" dirty="0">
                <a:solidFill>
                  <a:srgbClr val="0070C0"/>
                </a:solidFill>
                <a:cs typeface="B Kamran" panose="00000400000000000000" pitchFamily="2" charset="-78"/>
              </a:rPr>
              <a:t>وضعیت</a:t>
            </a:r>
            <a:r>
              <a:rPr lang="fa-IR" sz="4425" b="1" dirty="0">
                <a:solidFill>
                  <a:srgbClr val="FF0000"/>
                </a:solidFill>
                <a:cs typeface="B Kamran" panose="00000400000000000000" pitchFamily="2" charset="-78"/>
              </a:rPr>
              <a:t> </a:t>
            </a:r>
            <a:r>
              <a:rPr lang="en-US" sz="3825" b="1" dirty="0">
                <a:solidFill>
                  <a:srgbClr val="FF0000"/>
                </a:solidFill>
                <a:latin typeface="Comic Sans MS" panose="030F0702030302020204" pitchFamily="66" charset="0"/>
                <a:cs typeface="B Kamran" panose="00000400000000000000" pitchFamily="2" charset="-78"/>
              </a:rPr>
              <a:t>Situation</a:t>
            </a:r>
            <a:endParaRPr lang="fa-IR" sz="3825" b="1" dirty="0">
              <a:solidFill>
                <a:srgbClr val="FF0000"/>
              </a:solidFill>
              <a:latin typeface="Comic Sans MS" panose="030F0702030302020204" pitchFamily="66" charset="0"/>
              <a:cs typeface="B Kamran" panose="00000400000000000000" pitchFamily="2" charset="-78"/>
            </a:endParaRPr>
          </a:p>
          <a:p>
            <a:pPr marL="0" indent="0" algn="just" rtl="1">
              <a:buNone/>
            </a:pPr>
            <a:r>
              <a:rPr lang="fa-IR" sz="3300" b="1" dirty="0">
                <a:cs typeface="B Kamran" panose="00000400000000000000" pitchFamily="2" charset="-78"/>
              </a:rPr>
              <a:t>ارائه اطلاعات مربوط وضعیت فعلی بیمار شامل وضعیت ذهنی، راه هوایی و اکسیژناسیون، گردش خون و همودینامیک، پوست و زخم فشاری، گوارش و تغذیه، راه وریدی و کاتترها، وضعیت حرکتی و محدودیت های بیمار مانند محدودیت در دریافت مواد غذایی از راه دهان، رژیم غذایی</a:t>
            </a:r>
          </a:p>
          <a:p>
            <a:pPr algn="r" rtl="1"/>
            <a:endParaRPr lang="fa-IR" b="1" dirty="0" smtClean="0">
              <a:cs typeface="B Kamran" panose="00000400000000000000" pitchFamily="2" charset="-78"/>
            </a:endParaRPr>
          </a:p>
          <a:p>
            <a:pPr algn="r" rtl="1"/>
            <a:r>
              <a:rPr lang="fa-IR" sz="4500" b="1" dirty="0">
                <a:solidFill>
                  <a:srgbClr val="0070C0"/>
                </a:solidFill>
                <a:cs typeface="B Kamran" panose="00000400000000000000" pitchFamily="2" charset="-78"/>
              </a:rPr>
              <a:t>تاریخچه</a:t>
            </a:r>
            <a:r>
              <a:rPr lang="en-US" sz="4425" b="1" dirty="0">
                <a:solidFill>
                  <a:srgbClr val="FF0000"/>
                </a:solidFill>
                <a:cs typeface="B Kamran" panose="00000400000000000000" pitchFamily="2" charset="-78"/>
              </a:rPr>
              <a:t> </a:t>
            </a:r>
            <a:r>
              <a:rPr lang="en-US" sz="3825" b="1" dirty="0">
                <a:solidFill>
                  <a:srgbClr val="FF0000"/>
                </a:solidFill>
                <a:latin typeface="Comic Sans MS" panose="030F0702030302020204" pitchFamily="66" charset="0"/>
                <a:cs typeface="B Kamran" panose="00000400000000000000" pitchFamily="2" charset="-78"/>
              </a:rPr>
              <a:t>Background</a:t>
            </a:r>
            <a:r>
              <a:rPr lang="fa-IR" sz="4425" b="1" dirty="0">
                <a:solidFill>
                  <a:srgbClr val="FF0000"/>
                </a:solidFill>
                <a:cs typeface="B Kamran" panose="00000400000000000000" pitchFamily="2" charset="-78"/>
              </a:rPr>
              <a:t> </a:t>
            </a:r>
            <a:endParaRPr lang="en-US" sz="4425" b="1" dirty="0">
              <a:solidFill>
                <a:srgbClr val="FF0000"/>
              </a:solidFill>
              <a:cs typeface="B Kamran" panose="00000400000000000000" pitchFamily="2" charset="-78"/>
            </a:endParaRPr>
          </a:p>
          <a:p>
            <a:pPr marL="0" indent="0" algn="r" rtl="1">
              <a:buNone/>
            </a:pPr>
            <a:r>
              <a:rPr lang="fa-IR" sz="3300" b="1" dirty="0">
                <a:cs typeface="B Kamran" panose="00000400000000000000" pitchFamily="2" charset="-78"/>
              </a:rPr>
              <a:t> شرح بیماریهای زمینه ای، سابقه پزشکی و داروهای مصرفی بیمار به اختصار</a:t>
            </a:r>
          </a:p>
          <a:p>
            <a:pPr algn="r" rtl="1"/>
            <a:endParaRPr lang="fa-IR" b="1" dirty="0" smtClean="0">
              <a:cs typeface="B Kamran" panose="00000400000000000000" pitchFamily="2" charset="-78"/>
            </a:endParaRPr>
          </a:p>
          <a:p>
            <a:pPr algn="r" rtl="1"/>
            <a:r>
              <a:rPr lang="fa-IR" sz="4500" b="1" dirty="0">
                <a:solidFill>
                  <a:srgbClr val="0070C0"/>
                </a:solidFill>
                <a:cs typeface="B Kamran" panose="00000400000000000000" pitchFamily="2" charset="-78"/>
              </a:rPr>
              <a:t>بررسی</a:t>
            </a:r>
            <a:r>
              <a:rPr lang="fa-IR" sz="4425" b="1" dirty="0">
                <a:solidFill>
                  <a:srgbClr val="FF0000"/>
                </a:solidFill>
                <a:cs typeface="B Kamran" panose="00000400000000000000" pitchFamily="2" charset="-78"/>
              </a:rPr>
              <a:t> </a:t>
            </a:r>
            <a:r>
              <a:rPr lang="en-US" sz="3825" b="1" dirty="0">
                <a:solidFill>
                  <a:srgbClr val="FF0000"/>
                </a:solidFill>
                <a:latin typeface="Comic Sans MS" panose="030F0702030302020204" pitchFamily="66" charset="0"/>
                <a:cs typeface="B Kamran" panose="00000400000000000000" pitchFamily="2" charset="-78"/>
              </a:rPr>
              <a:t>Assessment</a:t>
            </a:r>
            <a:r>
              <a:rPr lang="fa-IR" sz="4425" b="1" dirty="0">
                <a:solidFill>
                  <a:srgbClr val="FF0000"/>
                </a:solidFill>
                <a:cs typeface="B Kamran" panose="00000400000000000000" pitchFamily="2" charset="-78"/>
              </a:rPr>
              <a:t>   </a:t>
            </a:r>
          </a:p>
          <a:p>
            <a:pPr marL="0" indent="0" algn="r" rtl="1">
              <a:buNone/>
            </a:pPr>
            <a:r>
              <a:rPr lang="fa-IR" sz="3300" b="1" dirty="0">
                <a:cs typeface="B Kamran" panose="00000400000000000000" pitchFamily="2" charset="-78"/>
              </a:rPr>
              <a:t>ارائه یافته های مربوط به ارزیابی علائم حیاتی، درد، میزان خطر سقوط و میزان خطر زخم فشاری و ...</a:t>
            </a:r>
          </a:p>
          <a:p>
            <a:pPr algn="r" rtl="1"/>
            <a:endParaRPr lang="fa-IR" b="1" dirty="0" smtClean="0">
              <a:cs typeface="B Kamran" panose="00000400000000000000" pitchFamily="2" charset="-78"/>
            </a:endParaRPr>
          </a:p>
          <a:p>
            <a:pPr algn="r" rtl="1"/>
            <a:r>
              <a:rPr lang="fa-IR" sz="4500" b="1" dirty="0">
                <a:solidFill>
                  <a:srgbClr val="0070C0"/>
                </a:solidFill>
                <a:cs typeface="B Kamran" panose="00000400000000000000" pitchFamily="2" charset="-78"/>
              </a:rPr>
              <a:t>توصیه ها و پیگیری ها </a:t>
            </a:r>
            <a:r>
              <a:rPr lang="en-US" sz="3825" b="1" dirty="0">
                <a:solidFill>
                  <a:srgbClr val="FF0000"/>
                </a:solidFill>
                <a:latin typeface="Comic Sans MS" panose="030F0702030302020204" pitchFamily="66" charset="0"/>
                <a:cs typeface="B Kamran" panose="00000400000000000000" pitchFamily="2" charset="-78"/>
              </a:rPr>
              <a:t>Recommendation</a:t>
            </a:r>
          </a:p>
          <a:p>
            <a:pPr marL="0" indent="0" algn="r" rtl="1">
              <a:buNone/>
            </a:pPr>
            <a:r>
              <a:rPr lang="fa-IR" sz="3300" b="1" dirty="0">
                <a:cs typeface="B Kamran" panose="00000400000000000000" pitchFamily="2" charset="-78"/>
              </a:rPr>
              <a:t>پیشنهاد و توصیه برای اقدامات بعدی و آنچه در مراحل بعد نیاز به تکمیل، پیگیری</a:t>
            </a:r>
            <a:r>
              <a:rPr lang="en-US" sz="3300" b="1" dirty="0">
                <a:cs typeface="B Kamran" panose="00000400000000000000" pitchFamily="2" charset="-78"/>
              </a:rPr>
              <a:t> </a:t>
            </a:r>
            <a:r>
              <a:rPr lang="fa-IR" sz="3300" b="1" dirty="0">
                <a:cs typeface="B Kamran" panose="00000400000000000000" pitchFamily="2" charset="-78"/>
              </a:rPr>
              <a:t>یا انجام دارد مثل اجرای دستورات دارویی، انجام پروتکل سقوط و زخم فشاری و سایر موارد قابل گزارش و پیگیری مشاوره ها،آزمایشات،گرافی ها</a:t>
            </a:r>
            <a:endParaRPr lang="en-US" sz="3300" b="1" dirty="0">
              <a:cs typeface="B Kamran" panose="00000400000000000000" pitchFamily="2" charset="-78"/>
            </a:endParaRPr>
          </a:p>
        </p:txBody>
      </p:sp>
    </p:spTree>
    <p:extLst>
      <p:ext uri="{BB962C8B-B14F-4D97-AF65-F5344CB8AC3E}">
        <p14:creationId xmlns:p14="http://schemas.microsoft.com/office/powerpoint/2010/main" val="4202231377"/>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86261" y="152400"/>
            <a:ext cx="5728447" cy="6477000"/>
          </a:xfrm>
          <a:prstGeom prst="rect">
            <a:avLst/>
          </a:prstGeom>
        </p:spPr>
      </p:pic>
    </p:spTree>
    <p:extLst>
      <p:ext uri="{BB962C8B-B14F-4D97-AF65-F5344CB8AC3E}">
        <p14:creationId xmlns:p14="http://schemas.microsoft.com/office/powerpoint/2010/main" val="2650734411"/>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8139"/>
            <a:ext cx="7886700" cy="994172"/>
          </a:xfrm>
        </p:spPr>
        <p:txBody>
          <a:bodyPr>
            <a:normAutofit/>
          </a:bodyPr>
          <a:lstStyle/>
          <a:p>
            <a:r>
              <a:rPr lang="en-US" sz="2700" b="1" dirty="0">
                <a:solidFill>
                  <a:srgbClr val="FF0000"/>
                </a:solidFill>
                <a:latin typeface="Comic Sans MS" panose="030F0702030302020204" pitchFamily="66" charset="0"/>
                <a:ea typeface="+mn-ea"/>
                <a:cs typeface="B Kamran" panose="00000400000000000000" pitchFamily="2" charset="-78"/>
              </a:rPr>
              <a:t>SMART</a:t>
            </a:r>
            <a:r>
              <a:rPr lang="en-US" sz="2700" b="1" dirty="0">
                <a:latin typeface="Comic Sans MS" panose="030F0702030302020204" pitchFamily="66" charset="0"/>
                <a:cs typeface="B Kamran" panose="00000400000000000000" pitchFamily="2" charset="-78"/>
              </a:rPr>
              <a:t> Discharge Protocol </a:t>
            </a:r>
            <a:endParaRPr lang="en-US" sz="2700" b="1" dirty="0">
              <a:solidFill>
                <a:srgbClr val="0070C0"/>
              </a:solidFill>
              <a:latin typeface="Comic Sans MS" panose="030F0702030302020204" pitchFamily="66" charset="0"/>
              <a:ea typeface="+mn-ea"/>
              <a:cs typeface="B Kamran" panose="00000400000000000000" pitchFamily="2" charset="-78"/>
            </a:endParaRPr>
          </a:p>
        </p:txBody>
      </p:sp>
      <p:sp>
        <p:nvSpPr>
          <p:cNvPr id="3" name="Content Placeholder 2"/>
          <p:cNvSpPr>
            <a:spLocks noGrp="1"/>
          </p:cNvSpPr>
          <p:nvPr>
            <p:ph idx="1"/>
          </p:nvPr>
        </p:nvSpPr>
        <p:spPr>
          <a:xfrm>
            <a:off x="628650" y="2012311"/>
            <a:ext cx="7886700" cy="3704876"/>
          </a:xfrm>
        </p:spPr>
        <p:txBody>
          <a:bodyPr>
            <a:noAutofit/>
          </a:bodyPr>
          <a:lstStyle/>
          <a:p>
            <a:pPr marL="0" indent="0" algn="just">
              <a:lnSpc>
                <a:spcPct val="150000"/>
              </a:lnSpc>
              <a:spcBef>
                <a:spcPct val="0"/>
              </a:spcBef>
              <a:buNone/>
            </a:pPr>
            <a:r>
              <a:rPr lang="en-US" b="1" dirty="0" smtClean="0">
                <a:solidFill>
                  <a:schemeClr val="accent1"/>
                </a:solidFill>
                <a:latin typeface="Comic Sans MS" panose="030F0702030302020204" pitchFamily="66" charset="0"/>
                <a:cs typeface="B Kamran" panose="00000400000000000000" pitchFamily="2" charset="-78"/>
              </a:rPr>
              <a:t>Signs</a:t>
            </a:r>
          </a:p>
          <a:p>
            <a:pPr marL="0" indent="0" algn="just">
              <a:lnSpc>
                <a:spcPct val="150000"/>
              </a:lnSpc>
              <a:spcBef>
                <a:spcPct val="0"/>
              </a:spcBef>
              <a:buNone/>
            </a:pPr>
            <a:r>
              <a:rPr lang="en-US" b="1" dirty="0" smtClean="0">
                <a:solidFill>
                  <a:schemeClr val="accent1"/>
                </a:solidFill>
                <a:latin typeface="Comic Sans MS" panose="030F0702030302020204" pitchFamily="66" charset="0"/>
                <a:cs typeface="B Kamran" panose="00000400000000000000" pitchFamily="2" charset="-78"/>
              </a:rPr>
              <a:t>Medications</a:t>
            </a:r>
            <a:endParaRPr lang="en-US" b="1" dirty="0">
              <a:solidFill>
                <a:schemeClr val="accent1"/>
              </a:solidFill>
              <a:latin typeface="Comic Sans MS" panose="030F0702030302020204" pitchFamily="66" charset="0"/>
              <a:cs typeface="B Kamran" panose="00000400000000000000" pitchFamily="2" charset="-78"/>
            </a:endParaRPr>
          </a:p>
          <a:p>
            <a:pPr marL="0" indent="0" algn="just">
              <a:lnSpc>
                <a:spcPct val="150000"/>
              </a:lnSpc>
              <a:spcBef>
                <a:spcPct val="0"/>
              </a:spcBef>
              <a:buNone/>
            </a:pPr>
            <a:r>
              <a:rPr lang="en-US" b="1" dirty="0" smtClean="0">
                <a:solidFill>
                  <a:schemeClr val="accent1"/>
                </a:solidFill>
                <a:latin typeface="Comic Sans MS" panose="030F0702030302020204" pitchFamily="66" charset="0"/>
                <a:cs typeface="B Kamran" panose="00000400000000000000" pitchFamily="2" charset="-78"/>
              </a:rPr>
              <a:t>Appointments</a:t>
            </a:r>
          </a:p>
          <a:p>
            <a:pPr marL="0" indent="0" algn="just">
              <a:lnSpc>
                <a:spcPct val="150000"/>
              </a:lnSpc>
              <a:spcBef>
                <a:spcPct val="0"/>
              </a:spcBef>
              <a:buNone/>
            </a:pPr>
            <a:r>
              <a:rPr lang="en-US" b="1" dirty="0" smtClean="0">
                <a:solidFill>
                  <a:schemeClr val="accent1"/>
                </a:solidFill>
                <a:latin typeface="Comic Sans MS" panose="030F0702030302020204" pitchFamily="66" charset="0"/>
                <a:cs typeface="B Kamran" panose="00000400000000000000" pitchFamily="2" charset="-78"/>
              </a:rPr>
              <a:t>Results</a:t>
            </a:r>
          </a:p>
          <a:p>
            <a:pPr marL="0" indent="0" algn="just">
              <a:lnSpc>
                <a:spcPct val="150000"/>
              </a:lnSpc>
              <a:spcBef>
                <a:spcPct val="0"/>
              </a:spcBef>
              <a:buNone/>
            </a:pPr>
            <a:r>
              <a:rPr lang="en-US" b="1" dirty="0" smtClean="0">
                <a:solidFill>
                  <a:schemeClr val="accent1"/>
                </a:solidFill>
                <a:latin typeface="Comic Sans MS" panose="030F0702030302020204" pitchFamily="66" charset="0"/>
                <a:cs typeface="B Kamran" panose="00000400000000000000" pitchFamily="2" charset="-78"/>
              </a:rPr>
              <a:t>Talk </a:t>
            </a:r>
            <a:r>
              <a:rPr lang="en-US" b="1" dirty="0">
                <a:solidFill>
                  <a:schemeClr val="accent1"/>
                </a:solidFill>
                <a:latin typeface="Comic Sans MS" panose="030F0702030302020204" pitchFamily="66" charset="0"/>
                <a:cs typeface="B Kamran" panose="00000400000000000000" pitchFamily="2" charset="-78"/>
              </a:rPr>
              <a:t>with </a:t>
            </a:r>
            <a:r>
              <a:rPr lang="en-US" b="1" dirty="0" smtClean="0">
                <a:solidFill>
                  <a:schemeClr val="accent1"/>
                </a:solidFill>
                <a:latin typeface="Comic Sans MS" panose="030F0702030302020204" pitchFamily="66" charset="0"/>
                <a:cs typeface="B Kamran" panose="00000400000000000000" pitchFamily="2" charset="-78"/>
              </a:rPr>
              <a:t>me</a:t>
            </a:r>
          </a:p>
          <a:p>
            <a:pPr marL="0" indent="0" algn="just">
              <a:lnSpc>
                <a:spcPct val="150000"/>
              </a:lnSpc>
              <a:spcBef>
                <a:spcPct val="0"/>
              </a:spcBef>
              <a:buNone/>
            </a:pPr>
            <a:endParaRPr lang="en-US" b="1" dirty="0" smtClean="0">
              <a:solidFill>
                <a:schemeClr val="accent1"/>
              </a:solidFill>
              <a:latin typeface="Comic Sans MS" panose="030F0702030302020204" pitchFamily="66" charset="0"/>
              <a:cs typeface="B Kamran" panose="00000400000000000000" pitchFamily="2" charset="-78"/>
            </a:endParaRPr>
          </a:p>
          <a:p>
            <a:pPr marL="0" indent="0" algn="just">
              <a:lnSpc>
                <a:spcPct val="150000"/>
              </a:lnSpc>
              <a:spcBef>
                <a:spcPct val="0"/>
              </a:spcBef>
              <a:buNone/>
            </a:pPr>
            <a:r>
              <a:rPr lang="en-US" b="1" dirty="0" smtClean="0">
                <a:latin typeface="Comic Sans MS" panose="030F0702030302020204" pitchFamily="66" charset="0"/>
                <a:cs typeface="B Kamran" panose="00000400000000000000" pitchFamily="2" charset="-78"/>
              </a:rPr>
              <a:t>was </a:t>
            </a:r>
            <a:r>
              <a:rPr lang="en-US" b="1" dirty="0">
                <a:latin typeface="Comic Sans MS" panose="030F0702030302020204" pitchFamily="66" charset="0"/>
                <a:cs typeface="B Kamran" panose="00000400000000000000" pitchFamily="2" charset="-78"/>
              </a:rPr>
              <a:t>developed to improve care for patients and families and to improve the discharge process. </a:t>
            </a:r>
          </a:p>
        </p:txBody>
      </p:sp>
    </p:spTree>
    <p:extLst>
      <p:ext uri="{BB962C8B-B14F-4D97-AF65-F5344CB8AC3E}">
        <p14:creationId xmlns:p14="http://schemas.microsoft.com/office/powerpoint/2010/main" val="402098212"/>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95400" y="0"/>
            <a:ext cx="6934200" cy="7820025"/>
          </a:xfrm>
          <a:prstGeom prst="rect">
            <a:avLst/>
          </a:prstGeom>
        </p:spPr>
      </p:pic>
    </p:spTree>
    <p:extLst>
      <p:ext uri="{BB962C8B-B14F-4D97-AF65-F5344CB8AC3E}">
        <p14:creationId xmlns:p14="http://schemas.microsoft.com/office/powerpoint/2010/main" val="841184327"/>
      </p:ext>
    </p:extLst>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628650" y="1219201"/>
            <a:ext cx="7886700" cy="4314780"/>
          </a:xfrm>
          <a:prstGeom prst="rect">
            <a:avLst/>
          </a:prstGeom>
        </p:spPr>
      </p:pic>
    </p:spTree>
    <p:extLst>
      <p:ext uri="{BB962C8B-B14F-4D97-AF65-F5344CB8AC3E}">
        <p14:creationId xmlns:p14="http://schemas.microsoft.com/office/powerpoint/2010/main" val="3112497050"/>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914400"/>
            <a:ext cx="5018442" cy="5518673"/>
          </a:xfrm>
        </p:spPr>
      </p:pic>
    </p:spTree>
    <p:extLst>
      <p:ext uri="{BB962C8B-B14F-4D97-AF65-F5344CB8AC3E}">
        <p14:creationId xmlns:p14="http://schemas.microsoft.com/office/powerpoint/2010/main" val="1499865814"/>
      </p:ext>
    </p:extLst>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990600"/>
            <a:ext cx="8229600" cy="4525962"/>
          </a:xfrm>
        </p:spPr>
        <p:txBody>
          <a:bodyPr>
            <a:normAutofit fontScale="97500"/>
          </a:bodyPr>
          <a:lstStyle/>
          <a:p>
            <a:pPr marL="109537" indent="0" algn="ctr" rtl="1">
              <a:lnSpc>
                <a:spcPct val="250000"/>
              </a:lnSpc>
              <a:buNone/>
            </a:pPr>
            <a:r>
              <a:rPr lang="fa-IR" sz="4100" b="1" dirty="0">
                <a:solidFill>
                  <a:srgbClr val="FF0000"/>
                </a:solidFill>
                <a:cs typeface="B Kamran Outline" panose="00000400000000000000" pitchFamily="2" charset="-78"/>
              </a:rPr>
              <a:t>بازديدهاي مديريتي ايمني </a:t>
            </a:r>
            <a:r>
              <a:rPr lang="fa-IR" sz="4100" b="1" dirty="0" smtClean="0">
                <a:solidFill>
                  <a:srgbClr val="FF0000"/>
                </a:solidFill>
                <a:cs typeface="B Kamran Outline" panose="00000400000000000000" pitchFamily="2" charset="-78"/>
              </a:rPr>
              <a:t>بيمار</a:t>
            </a:r>
            <a:r>
              <a:rPr lang="fa-IR" b="1" dirty="0" smtClean="0">
                <a:cs typeface="B Kamran Outline" panose="00000400000000000000" pitchFamily="2" charset="-78"/>
              </a:rPr>
              <a:t/>
            </a:r>
            <a:br>
              <a:rPr lang="fa-IR" b="1" dirty="0" smtClean="0">
                <a:cs typeface="B Kamran Outline" panose="00000400000000000000" pitchFamily="2" charset="-78"/>
              </a:rPr>
            </a:br>
            <a:r>
              <a:rPr lang="en-US" sz="3100" dirty="0" smtClean="0">
                <a:latin typeface="Comic Sans MS" panose="030F0702030302020204" pitchFamily="66" charset="0"/>
                <a:cs typeface="B Kamran Outline" panose="00000400000000000000" pitchFamily="2" charset="-78"/>
              </a:rPr>
              <a:t>(</a:t>
            </a:r>
            <a:r>
              <a:rPr lang="en-US" sz="3100" dirty="0">
                <a:latin typeface="Comic Sans MS" panose="030F0702030302020204" pitchFamily="66" charset="0"/>
                <a:cs typeface="B Kamran Outline" panose="00000400000000000000" pitchFamily="2" charset="-78"/>
              </a:rPr>
              <a:t>Patient Safety Executive </a:t>
            </a:r>
            <a:r>
              <a:rPr lang="en-US" sz="3100" dirty="0">
                <a:solidFill>
                  <a:srgbClr val="FF0000"/>
                </a:solidFill>
                <a:latin typeface="Comic Sans MS" panose="030F0702030302020204" pitchFamily="66" charset="0"/>
                <a:cs typeface="B Kamran Outline" panose="00000400000000000000" pitchFamily="2" charset="-78"/>
              </a:rPr>
              <a:t>Walk-Rounds</a:t>
            </a:r>
            <a:r>
              <a:rPr lang="en-US" sz="3100" dirty="0">
                <a:latin typeface="Comic Sans MS" panose="030F0702030302020204" pitchFamily="66" charset="0"/>
                <a:cs typeface="B Kamran Outline" panose="00000400000000000000" pitchFamily="2" charset="-78"/>
              </a:rPr>
              <a:t>)</a:t>
            </a:r>
            <a:endParaRPr lang="fa-IR" sz="3100" dirty="0">
              <a:latin typeface="Comic Sans MS" panose="030F0702030302020204" pitchFamily="66" charset="0"/>
              <a:cs typeface="B Kamran Outline" panose="00000400000000000000" pitchFamily="2" charset="-78"/>
            </a:endParaRPr>
          </a:p>
        </p:txBody>
      </p:sp>
    </p:spTree>
    <p:extLst>
      <p:ext uri="{BB962C8B-B14F-4D97-AF65-F5344CB8AC3E}">
        <p14:creationId xmlns:p14="http://schemas.microsoft.com/office/powerpoint/2010/main" val="2788963167"/>
      </p:ext>
    </p:extLst>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7886700" cy="5181600"/>
          </a:xfrm>
        </p:spPr>
        <p:txBody>
          <a:bodyPr>
            <a:normAutofit lnSpcReduction="10000"/>
          </a:bodyPr>
          <a:lstStyle/>
          <a:p>
            <a:pPr marL="109537" indent="0" algn="just" rtl="1">
              <a:buNone/>
            </a:pPr>
            <a:r>
              <a:rPr lang="fa-IR" sz="4000" b="1" dirty="0" smtClean="0">
                <a:solidFill>
                  <a:srgbClr val="FF0000"/>
                </a:solidFill>
                <a:cs typeface="B Kamran" panose="00000400000000000000" pitchFamily="2" charset="-78"/>
              </a:rPr>
              <a:t>اهداف</a:t>
            </a:r>
            <a:r>
              <a:rPr lang="en-US" sz="2800" dirty="0" smtClean="0">
                <a:solidFill>
                  <a:srgbClr val="FF0000"/>
                </a:solidFill>
                <a:latin typeface="Comic Sans MS" panose="030F0702030302020204" pitchFamily="66" charset="0"/>
                <a:cs typeface="B Kamran Outline" panose="00000400000000000000" pitchFamily="2" charset="-78"/>
              </a:rPr>
              <a:t>Walk-Rounds</a:t>
            </a:r>
            <a:r>
              <a:rPr lang="fa-IR" sz="2800" b="1" dirty="0" smtClean="0">
                <a:solidFill>
                  <a:srgbClr val="FF0000"/>
                </a:solidFill>
                <a:cs typeface="B Kamran" panose="00000400000000000000" pitchFamily="2" charset="-78"/>
              </a:rPr>
              <a:t>:</a:t>
            </a:r>
          </a:p>
          <a:p>
            <a:pPr algn="just" rtl="1"/>
            <a:r>
              <a:rPr lang="fa-IR" sz="2800" b="1" dirty="0" smtClean="0">
                <a:cs typeface="B Kamran" panose="00000400000000000000" pitchFamily="2" charset="-78"/>
              </a:rPr>
              <a:t>ايجاد باور</a:t>
            </a:r>
            <a:r>
              <a:rPr lang="en-US" sz="2800" b="1" dirty="0" smtClean="0">
                <a:cs typeface="B Kamran" panose="00000400000000000000" pitchFamily="2" charset="-78"/>
              </a:rPr>
              <a:t> </a:t>
            </a:r>
            <a:r>
              <a:rPr lang="fa-IR" sz="2800" b="1" dirty="0" smtClean="0">
                <a:cs typeface="B Kamran" panose="00000400000000000000" pitchFamily="2" charset="-78"/>
              </a:rPr>
              <a:t>و اعتقاد دركليه كاركنان مبني بر اين كه </a:t>
            </a:r>
            <a:r>
              <a:rPr lang="fa-IR" sz="2800" b="1" dirty="0" smtClean="0">
                <a:solidFill>
                  <a:srgbClr val="0070C0"/>
                </a:solidFill>
                <a:cs typeface="B Kamran" panose="00000400000000000000" pitchFamily="2" charset="-78"/>
              </a:rPr>
              <a:t>خط مشي غير تنبيهي </a:t>
            </a:r>
            <a:r>
              <a:rPr lang="fa-IR" sz="2800" b="1" dirty="0" smtClean="0">
                <a:cs typeface="B Kamran" panose="00000400000000000000" pitchFamily="2" charset="-78"/>
              </a:rPr>
              <a:t>در ارتباط با اتفاقات ناخواسته مرتبط به ايمني بيمار مؤثر و عملي است .</a:t>
            </a:r>
          </a:p>
          <a:p>
            <a:pPr algn="just" rtl="1"/>
            <a:endParaRPr lang="fa-IR" sz="2800" b="1" dirty="0">
              <a:cs typeface="B Kamran" panose="00000400000000000000" pitchFamily="2" charset="-78"/>
            </a:endParaRPr>
          </a:p>
          <a:p>
            <a:pPr algn="just" rtl="1"/>
            <a:r>
              <a:rPr lang="fa-IR" sz="2800" b="1" dirty="0" smtClean="0">
                <a:solidFill>
                  <a:srgbClr val="0070C0"/>
                </a:solidFill>
                <a:cs typeface="B Kamran" panose="00000400000000000000" pitchFamily="2" charset="-78"/>
              </a:rPr>
              <a:t>افزايش </a:t>
            </a:r>
            <a:r>
              <a:rPr lang="fa-IR" sz="2800" b="1" dirty="0">
                <a:solidFill>
                  <a:srgbClr val="0070C0"/>
                </a:solidFill>
                <a:cs typeface="B Kamran" panose="00000400000000000000" pitchFamily="2" charset="-78"/>
              </a:rPr>
              <a:t>گزارش داوطلبانه </a:t>
            </a:r>
            <a:r>
              <a:rPr lang="fa-IR" sz="2800" b="1" dirty="0">
                <a:cs typeface="B Kamran" panose="00000400000000000000" pitchFamily="2" charset="-78"/>
              </a:rPr>
              <a:t>اتفاقات ناخواسته </a:t>
            </a:r>
            <a:r>
              <a:rPr lang="fa-IR" sz="2800" b="1" dirty="0" smtClean="0">
                <a:cs typeface="B Kamran" panose="00000400000000000000" pitchFamily="2" charset="-78"/>
              </a:rPr>
              <a:t>و خطاها.</a:t>
            </a:r>
          </a:p>
          <a:p>
            <a:pPr algn="just" rtl="1"/>
            <a:endParaRPr lang="fa-IR" sz="2800" b="1" dirty="0">
              <a:cs typeface="B Kamran" panose="00000400000000000000" pitchFamily="2" charset="-78"/>
            </a:endParaRPr>
          </a:p>
          <a:p>
            <a:pPr algn="just" rtl="1"/>
            <a:r>
              <a:rPr lang="fa-IR" sz="2800" b="1" dirty="0" smtClean="0">
                <a:cs typeface="B Kamran" panose="00000400000000000000" pitchFamily="2" charset="-78"/>
              </a:rPr>
              <a:t>اجراي </a:t>
            </a:r>
            <a:r>
              <a:rPr lang="fa-IR" sz="2800" b="1" dirty="0">
                <a:solidFill>
                  <a:srgbClr val="0070C0"/>
                </a:solidFill>
                <a:cs typeface="B Kamran" panose="00000400000000000000" pitchFamily="2" charset="-78"/>
              </a:rPr>
              <a:t>مداخلات اصلاحي </a:t>
            </a:r>
            <a:r>
              <a:rPr lang="fa-IR" sz="2800" b="1" dirty="0">
                <a:cs typeface="B Kamran" panose="00000400000000000000" pitchFamily="2" charset="-78"/>
              </a:rPr>
              <a:t>مبتني بر اطلاعات اخذ شده از بازديدهاي مديريتي به منظور ارتقاء ايمني بيمار</a:t>
            </a:r>
            <a:r>
              <a:rPr lang="fa-IR" sz="2800" b="1" dirty="0" smtClean="0">
                <a:cs typeface="B Kamran" panose="00000400000000000000" pitchFamily="2" charset="-78"/>
              </a:rPr>
              <a:t>.</a:t>
            </a:r>
          </a:p>
          <a:p>
            <a:pPr algn="just" rtl="1"/>
            <a:endParaRPr lang="fa-IR" sz="2800" b="1" dirty="0">
              <a:cs typeface="B Kamran" panose="00000400000000000000" pitchFamily="2" charset="-78"/>
            </a:endParaRPr>
          </a:p>
          <a:p>
            <a:pPr algn="just" rtl="1"/>
            <a:r>
              <a:rPr lang="fa-IR" sz="2800" b="1" dirty="0" smtClean="0">
                <a:solidFill>
                  <a:srgbClr val="0070C0"/>
                </a:solidFill>
                <a:cs typeface="B Kamran" panose="00000400000000000000" pitchFamily="2" charset="-78"/>
              </a:rPr>
              <a:t>كاهش </a:t>
            </a:r>
            <a:r>
              <a:rPr lang="fa-IR" sz="2800" b="1" dirty="0">
                <a:solidFill>
                  <a:srgbClr val="0070C0"/>
                </a:solidFill>
                <a:cs typeface="B Kamran" panose="00000400000000000000" pitchFamily="2" charset="-78"/>
              </a:rPr>
              <a:t>قابل ملاحظه وقوع اتفاقات </a:t>
            </a:r>
            <a:r>
              <a:rPr lang="fa-IR" sz="2800" b="1" dirty="0" smtClean="0">
                <a:cs typeface="B Kamran" panose="00000400000000000000" pitchFamily="2" charset="-78"/>
              </a:rPr>
              <a:t>مرتبط با ايمني </a:t>
            </a:r>
            <a:r>
              <a:rPr lang="fa-IR" sz="2800" b="1" dirty="0">
                <a:cs typeface="B Kamran" panose="00000400000000000000" pitchFamily="2" charset="-78"/>
              </a:rPr>
              <a:t>بيمار در سطح بيمارستان مبتني بر پايش اتفاقات ناخواسته</a:t>
            </a:r>
            <a:r>
              <a:rPr lang="fa-IR" sz="2800" b="1" dirty="0" smtClean="0">
                <a:cs typeface="B Kamran" panose="00000400000000000000" pitchFamily="2" charset="-78"/>
              </a:rPr>
              <a:t>.</a:t>
            </a:r>
            <a:endParaRPr lang="fa-IR" sz="2800" b="1" dirty="0">
              <a:cs typeface="B Kamran" panose="00000400000000000000" pitchFamily="2" charset="-78"/>
            </a:endParaRPr>
          </a:p>
        </p:txBody>
      </p:sp>
    </p:spTree>
    <p:extLst>
      <p:ext uri="{BB962C8B-B14F-4D97-AF65-F5344CB8AC3E}">
        <p14:creationId xmlns:p14="http://schemas.microsoft.com/office/powerpoint/2010/main" val="2125758408"/>
      </p:ext>
    </p:extLst>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53618"/>
            <a:ext cx="8229600" cy="1143000"/>
          </a:xfrm>
        </p:spPr>
        <p:txBody>
          <a:bodyPr/>
          <a:lstStyle/>
          <a:p>
            <a:endParaRPr lang="en-US"/>
          </a:p>
        </p:txBody>
      </p:sp>
      <p:sp>
        <p:nvSpPr>
          <p:cNvPr id="2" name="Content Placeholder 1"/>
          <p:cNvSpPr>
            <a:spLocks noGrp="1"/>
          </p:cNvSpPr>
          <p:nvPr>
            <p:ph idx="1"/>
          </p:nvPr>
        </p:nvSpPr>
        <p:spPr/>
        <p:txBody>
          <a:bodyPr/>
          <a:lstStyle/>
          <a:p>
            <a:pPr marL="109537" indent="0" algn="ctr">
              <a:buNone/>
            </a:pPr>
            <a:r>
              <a:rPr lang="fa-IR" sz="6000" b="1" dirty="0" smtClean="0">
                <a:solidFill>
                  <a:srgbClr val="FF0000"/>
                </a:solidFill>
                <a:cs typeface="B Kamran Outline" panose="00000400000000000000" pitchFamily="2" charset="-78"/>
              </a:rPr>
              <a:t>گزارش خطا</a:t>
            </a:r>
            <a:endParaRPr lang="en-US" sz="6000" b="1" dirty="0">
              <a:solidFill>
                <a:srgbClr val="FF0000"/>
              </a:solidFill>
              <a:cs typeface="B Kamran Outline" panose="00000400000000000000" pitchFamily="2" charset="-78"/>
            </a:endParaRPr>
          </a:p>
        </p:txBody>
      </p:sp>
    </p:spTree>
    <p:extLst>
      <p:ext uri="{BB962C8B-B14F-4D97-AF65-F5344CB8AC3E}">
        <p14:creationId xmlns:p14="http://schemas.microsoft.com/office/powerpoint/2010/main" val="603900068"/>
      </p:ext>
    </p:extLst>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43116"/>
            <a:ext cx="8229600" cy="2143140"/>
          </a:xfrm>
        </p:spPr>
        <p:txBody>
          <a:bodyPr>
            <a:normAutofit/>
          </a:bodyPr>
          <a:lstStyle/>
          <a:p>
            <a:pPr algn="ctr" rtl="1">
              <a:lnSpc>
                <a:spcPct val="150000"/>
              </a:lnSpc>
              <a:buNone/>
            </a:pPr>
            <a:r>
              <a:rPr lang="fa-IR" sz="4000" b="1" dirty="0" smtClean="0">
                <a:cs typeface="B Zar" pitchFamily="2" charset="-78"/>
              </a:rPr>
              <a:t> </a:t>
            </a:r>
            <a:endParaRPr lang="en-US" sz="4000" b="1" dirty="0">
              <a:cs typeface="B Zar" pitchFamily="2" charset="-78"/>
            </a:endParaRPr>
          </a:p>
        </p:txBody>
      </p:sp>
      <p:sp>
        <p:nvSpPr>
          <p:cNvPr id="2" name="Rounded Rectangle 1"/>
          <p:cNvSpPr/>
          <p:nvPr/>
        </p:nvSpPr>
        <p:spPr>
          <a:xfrm>
            <a:off x="1143000" y="1219200"/>
            <a:ext cx="7315200" cy="2971800"/>
          </a:xfrm>
          <a:prstGeom prst="roundRect">
            <a:avLst/>
          </a:prstGeom>
          <a:ln>
            <a:solidFill>
              <a:srgbClr val="407BF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lnSpc>
                <a:spcPct val="150000"/>
              </a:lnSpc>
              <a:buNone/>
            </a:pPr>
            <a:r>
              <a:rPr lang="fa-IR" sz="4800" b="1" dirty="0">
                <a:solidFill>
                  <a:srgbClr val="FFFF00"/>
                </a:solidFill>
                <a:cs typeface="B Kamran" panose="00000400000000000000" pitchFamily="2" charset="-78"/>
              </a:rPr>
              <a:t>به چند مورد خطاهای گزارش شده </a:t>
            </a:r>
          </a:p>
          <a:p>
            <a:pPr algn="ctr" rtl="1">
              <a:lnSpc>
                <a:spcPct val="150000"/>
              </a:lnSpc>
              <a:buNone/>
            </a:pPr>
            <a:r>
              <a:rPr lang="fa-IR" sz="4800" b="1" dirty="0">
                <a:solidFill>
                  <a:srgbClr val="FFFF00"/>
                </a:solidFill>
                <a:cs typeface="B Kamran" panose="00000400000000000000" pitchFamily="2" charset="-78"/>
              </a:rPr>
              <a:t>از بیمارستان توجه کنید </a:t>
            </a:r>
            <a:endParaRPr lang="en-US" sz="4800" b="1" dirty="0">
              <a:solidFill>
                <a:srgbClr val="FFFF00"/>
              </a:solidFill>
              <a:cs typeface="B Kamran" panose="00000400000000000000" pitchFamily="2" charset="-78"/>
            </a:endParaRPr>
          </a:p>
        </p:txBody>
      </p:sp>
    </p:spTree>
    <p:extLst>
      <p:ext uri="{BB962C8B-B14F-4D97-AF65-F5344CB8AC3E}">
        <p14:creationId xmlns:p14="http://schemas.microsoft.com/office/powerpoint/2010/main" val="3629829114"/>
      </p:ext>
    </p:extLst>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s://dl.salamatika.com/files/surgeons_24bd49be-d0b4-43e5-890f-a4d8c4cf42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675" y="2015331"/>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69940"/>
      </p:ext>
    </p:extLst>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886700" cy="5113338"/>
          </a:xfrm>
        </p:spPr>
        <p:txBody>
          <a:bodyPr>
            <a:noAutofit/>
          </a:bodyPr>
          <a:lstStyle/>
          <a:p>
            <a:pPr marL="0" indent="0" algn="just" rtl="1">
              <a:lnSpc>
                <a:spcPct val="150000"/>
              </a:lnSpc>
              <a:buNone/>
            </a:pPr>
            <a:r>
              <a:rPr lang="fa-IR" sz="2800" b="1" dirty="0" smtClean="0">
                <a:cs typeface="B Kamran" panose="00000400000000000000" pitchFamily="2" charset="-78"/>
              </a:rPr>
              <a:t>نوزاد 37 هفته با تخمین وزن بالا و احتمال دیستوشی شانه به اتند مقیم اطلاع رسانی </a:t>
            </a:r>
            <a:r>
              <a:rPr lang="fa-IR" sz="2800" b="1" dirty="0" smtClean="0">
                <a:solidFill>
                  <a:srgbClr val="FF0000"/>
                </a:solidFill>
                <a:cs typeface="B Kamran" panose="00000400000000000000" pitchFamily="2" charset="-78"/>
              </a:rPr>
              <a:t>نشد.</a:t>
            </a:r>
          </a:p>
          <a:p>
            <a:pPr marL="0" indent="0" algn="just" rtl="1">
              <a:lnSpc>
                <a:spcPct val="150000"/>
              </a:lnSpc>
              <a:buNone/>
            </a:pPr>
            <a:r>
              <a:rPr lang="fa-IR" sz="2800" b="1" dirty="0" smtClean="0">
                <a:cs typeface="B Kamran" panose="00000400000000000000" pitchFamily="2" charset="-78"/>
              </a:rPr>
              <a:t>هنگام خروج دچار دیستوشی شانه شد اتند مقیم پیج شد. کد دیستوشی اعلام شد. متخصص اطفال پیج شد.</a:t>
            </a:r>
          </a:p>
          <a:p>
            <a:pPr marL="0" indent="0" algn="just" rtl="1">
              <a:lnSpc>
                <a:spcPct val="150000"/>
              </a:lnSpc>
              <a:buNone/>
            </a:pPr>
            <a:r>
              <a:rPr lang="fa-IR" sz="2800" b="1" dirty="0" smtClean="0">
                <a:cs typeface="B Kamran" panose="00000400000000000000" pitchFamily="2" charset="-78"/>
              </a:rPr>
              <a:t>نوزاد با فلج ارب و آسیب مغزی متولد شد در بدو تولد اقدامات اولیه احیا انجام شد.</a:t>
            </a:r>
          </a:p>
          <a:p>
            <a:pPr marL="0" indent="0" algn="just" rtl="1">
              <a:lnSpc>
                <a:spcPct val="150000"/>
              </a:lnSpc>
              <a:buNone/>
            </a:pPr>
            <a:r>
              <a:rPr lang="fa-IR" sz="2800" b="1" dirty="0" smtClean="0">
                <a:cs typeface="B Kamran" panose="00000400000000000000" pitchFamily="2" charset="-78"/>
              </a:rPr>
              <a:t> نوزاد پس از 2 روز در </a:t>
            </a:r>
            <a:r>
              <a:rPr lang="en-US" sz="2400" b="1" dirty="0" smtClean="0">
                <a:latin typeface="Comic Sans MS" panose="030F0702030302020204" pitchFamily="66" charset="0"/>
                <a:cs typeface="B Kamran" panose="00000400000000000000" pitchFamily="2" charset="-78"/>
              </a:rPr>
              <a:t>NICU</a:t>
            </a:r>
            <a:r>
              <a:rPr lang="fa-IR" sz="2400" b="1" dirty="0" smtClean="0">
                <a:cs typeface="B Kamran" panose="00000400000000000000" pitchFamily="2" charset="-78"/>
              </a:rPr>
              <a:t> </a:t>
            </a:r>
            <a:r>
              <a:rPr lang="fa-IR" sz="2800" b="1" dirty="0" smtClean="0">
                <a:cs typeface="B Kamran" panose="00000400000000000000" pitchFamily="2" charset="-78"/>
              </a:rPr>
              <a:t>فوت شد.</a:t>
            </a:r>
            <a:endParaRPr lang="en-US" sz="2800" b="1" dirty="0">
              <a:cs typeface="B Kamran" panose="00000400000000000000" pitchFamily="2" charset="-78"/>
            </a:endParaRPr>
          </a:p>
        </p:txBody>
      </p:sp>
    </p:spTree>
    <p:extLst>
      <p:ext uri="{BB962C8B-B14F-4D97-AF65-F5344CB8AC3E}">
        <p14:creationId xmlns:p14="http://schemas.microsoft.com/office/powerpoint/2010/main" val="2419046621"/>
      </p:ext>
    </p:extLst>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2800" b="1" dirty="0">
                <a:cs typeface="B Kamran" panose="00000400000000000000" pitchFamily="2" charset="-78"/>
              </a:rPr>
              <a:t>رزیدنت سال 1 اردر سال بالای خود مبنی بر </a:t>
            </a:r>
            <a:r>
              <a:rPr lang="en-US" sz="2800" b="1" dirty="0">
                <a:cs typeface="B Kamran" panose="00000400000000000000" pitchFamily="2" charset="-78"/>
              </a:rPr>
              <a:t>PO </a:t>
            </a:r>
            <a:r>
              <a:rPr lang="fa-IR" sz="2800" b="1" dirty="0">
                <a:cs typeface="B Kamran" panose="00000400000000000000" pitchFamily="2" charset="-78"/>
              </a:rPr>
              <a:t> شدن بیمار را ندیده بود و بیمار را مجددا </a:t>
            </a:r>
            <a:r>
              <a:rPr lang="en-US" sz="2800" b="1" dirty="0">
                <a:cs typeface="B Kamran" panose="00000400000000000000" pitchFamily="2" charset="-78"/>
              </a:rPr>
              <a:t>NPO</a:t>
            </a:r>
            <a:r>
              <a:rPr lang="fa-IR" sz="2800" b="1" dirty="0">
                <a:cs typeface="B Kamran" panose="00000400000000000000" pitchFamily="2" charset="-78"/>
              </a:rPr>
              <a:t> نموده بود. با پیگیری همکاران مشل رفع شد.</a:t>
            </a:r>
            <a:endParaRPr lang="en-US" sz="2800" b="1" dirty="0">
              <a:cs typeface="B Kamran" panose="00000400000000000000" pitchFamily="2" charset="-78"/>
            </a:endParaRPr>
          </a:p>
        </p:txBody>
      </p:sp>
    </p:spTree>
    <p:extLst>
      <p:ext uri="{BB962C8B-B14F-4D97-AF65-F5344CB8AC3E}">
        <p14:creationId xmlns:p14="http://schemas.microsoft.com/office/powerpoint/2010/main" val="33343245"/>
      </p:ext>
    </p:extLst>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33400"/>
            <a:ext cx="7886700" cy="5643563"/>
          </a:xfrm>
        </p:spPr>
        <p:txBody>
          <a:bodyPr/>
          <a:lstStyle/>
          <a:p>
            <a:pPr marL="0" indent="0" algn="r" rtl="1">
              <a:buNone/>
            </a:pPr>
            <a:r>
              <a:rPr lang="fa-IR" b="1" dirty="0" smtClean="0">
                <a:cs typeface="B Kamran" panose="00000400000000000000" pitchFamily="2" charset="-78"/>
              </a:rPr>
              <a:t>بیمار جهت اجام عمل هیستروسکوپی پذیرش شده بود بیمار به اتاق عمل منتقل شد</a:t>
            </a:r>
          </a:p>
          <a:p>
            <a:pPr marL="0" indent="0" algn="r" rtl="1">
              <a:lnSpc>
                <a:spcPct val="150000"/>
              </a:lnSpc>
              <a:buNone/>
            </a:pPr>
            <a:r>
              <a:rPr lang="fa-IR" b="1" dirty="0" smtClean="0">
                <a:cs typeface="B Kamran" panose="00000400000000000000" pitchFamily="2" charset="-78"/>
              </a:rPr>
              <a:t> جراح بر بالین بیمار حاضر و بیان نمود این بیمار اوفورکتومی است سیرکولر اتاق نیز بیان نمود این بیمار اوفورکتومی است</a:t>
            </a:r>
          </a:p>
          <a:p>
            <a:pPr marL="0" indent="0" algn="r" rtl="1">
              <a:lnSpc>
                <a:spcPct val="150000"/>
              </a:lnSpc>
              <a:buNone/>
            </a:pPr>
            <a:r>
              <a:rPr lang="fa-IR" b="1" dirty="0" smtClean="0">
                <a:cs typeface="B Kamran" panose="00000400000000000000" pitchFamily="2" charset="-78"/>
              </a:rPr>
              <a:t>متخصص بیهوشی نیز تایید کرد</a:t>
            </a:r>
          </a:p>
          <a:p>
            <a:pPr marL="0" indent="0" algn="r" rtl="1">
              <a:lnSpc>
                <a:spcPct val="150000"/>
              </a:lnSpc>
              <a:buNone/>
            </a:pPr>
            <a:r>
              <a:rPr lang="fa-IR" b="1" dirty="0" smtClean="0">
                <a:cs typeface="B Kamran" panose="00000400000000000000" pitchFamily="2" charset="-78"/>
              </a:rPr>
              <a:t>کارشناس بیهوشی با وجودیکه از بیمار هم پرسیده بود و بیمار هم عمل خود را هیستروسکوپی بیان نموده بود بر هیستروسکوپی بودن عمل تاکید ننموده و پرونده چک نشد</a:t>
            </a:r>
          </a:p>
          <a:p>
            <a:pPr marL="0" indent="0" algn="r" rtl="1">
              <a:lnSpc>
                <a:spcPct val="150000"/>
              </a:lnSpc>
              <a:buNone/>
            </a:pPr>
            <a:r>
              <a:rPr lang="fa-IR" b="1" dirty="0" smtClean="0">
                <a:cs typeface="B Kamran" panose="00000400000000000000" pitchFamily="2" charset="-78"/>
              </a:rPr>
              <a:t>بیمار بیهوش شد</a:t>
            </a:r>
          </a:p>
          <a:p>
            <a:pPr marL="0" indent="0" algn="r" rtl="1">
              <a:lnSpc>
                <a:spcPct val="150000"/>
              </a:lnSpc>
              <a:buNone/>
            </a:pPr>
            <a:r>
              <a:rPr lang="fa-IR" b="1" dirty="0" smtClean="0">
                <a:cs typeface="B Kamran" panose="00000400000000000000" pitchFamily="2" charset="-78"/>
              </a:rPr>
              <a:t>دستیار جراحی قبل از شروع عمل وارد اتاق شد دستبند بیمار را نگاه کرد و چون بیمار را می شناخت به تیم اعلام کرد که این هیستروسکوپی است</a:t>
            </a:r>
          </a:p>
          <a:p>
            <a:pPr marL="0" indent="0" algn="r" rtl="1">
              <a:lnSpc>
                <a:spcPct val="150000"/>
              </a:lnSpc>
              <a:buNone/>
            </a:pPr>
            <a:r>
              <a:rPr lang="fa-IR" b="1" dirty="0" smtClean="0">
                <a:cs typeface="B Kamran" panose="00000400000000000000" pitchFamily="2" charset="-78"/>
              </a:rPr>
              <a:t>اینجا پرونده بیمار چک شد و به لطف خدا از یک عمل اشتباه پیشگیری شد</a:t>
            </a:r>
          </a:p>
          <a:p>
            <a:endParaRPr lang="en-US" dirty="0"/>
          </a:p>
        </p:txBody>
      </p:sp>
    </p:spTree>
    <p:extLst>
      <p:ext uri="{BB962C8B-B14F-4D97-AF65-F5344CB8AC3E}">
        <p14:creationId xmlns:p14="http://schemas.microsoft.com/office/powerpoint/2010/main" val="2626944290"/>
      </p:ext>
    </p:extLst>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81000"/>
            <a:ext cx="7886700" cy="6172200"/>
          </a:xfrm>
        </p:spPr>
        <p:txBody>
          <a:bodyPr>
            <a:normAutofit/>
          </a:bodyPr>
          <a:lstStyle/>
          <a:p>
            <a:pPr algn="just" rtl="1">
              <a:lnSpc>
                <a:spcPct val="200000"/>
              </a:lnSpc>
            </a:pPr>
            <a:r>
              <a:rPr lang="fa-IR" b="1" dirty="0" smtClean="0">
                <a:cs typeface="B Kamran" panose="00000400000000000000" pitchFamily="2" charset="-78"/>
              </a:rPr>
              <a:t>خانم باردار 40 هفته با سابقه 8 سال نازایی و فشار خون بالا ساعت 6:10 صبح  با </a:t>
            </a:r>
            <a:r>
              <a:rPr lang="en-US" b="1" dirty="0" smtClean="0">
                <a:cs typeface="B Kamran" panose="00000400000000000000" pitchFamily="2" charset="-78"/>
              </a:rPr>
              <a:t>VL</a:t>
            </a:r>
            <a:r>
              <a:rPr lang="fa-IR" b="1" dirty="0" smtClean="0">
                <a:cs typeface="B Kamran" panose="00000400000000000000" pitchFamily="2" charset="-78"/>
              </a:rPr>
              <a:t> به اورژانش زنان مراجعه می کند.</a:t>
            </a:r>
            <a:r>
              <a:rPr lang="en-US" b="1" dirty="0" smtClean="0">
                <a:cs typeface="B Kamran" panose="00000400000000000000" pitchFamily="2" charset="-78"/>
              </a:rPr>
              <a:t> </a:t>
            </a:r>
            <a:r>
              <a:rPr lang="fa-IR" b="1" dirty="0" smtClean="0">
                <a:cs typeface="B Kamran" panose="00000400000000000000" pitchFamily="2" charset="-78"/>
              </a:rPr>
              <a:t> در بلوک زایمان تحت نظر قرار میگیرد.</a:t>
            </a:r>
          </a:p>
          <a:p>
            <a:pPr algn="just" rtl="1">
              <a:lnSpc>
                <a:spcPct val="200000"/>
              </a:lnSpc>
            </a:pPr>
            <a:r>
              <a:rPr lang="fa-IR" b="1" dirty="0" smtClean="0">
                <a:cs typeface="B Kamran" panose="00000400000000000000" pitchFamily="2" charset="-78"/>
              </a:rPr>
              <a:t>تا ساعت 23:30 به تدریج </a:t>
            </a:r>
            <a:r>
              <a:rPr lang="fa-IR" b="1" dirty="0">
                <a:cs typeface="B Kamran" panose="00000400000000000000" pitchFamily="2" charset="-78"/>
              </a:rPr>
              <a:t>دردهای بیمار افزایش داشته </a:t>
            </a:r>
            <a:r>
              <a:rPr lang="fa-IR" b="1" dirty="0" smtClean="0">
                <a:cs typeface="B Kamran" panose="00000400000000000000" pitchFamily="2" charset="-78"/>
              </a:rPr>
              <a:t>است</a:t>
            </a:r>
            <a:r>
              <a:rPr lang="fa-IR" b="1" dirty="0">
                <a:cs typeface="B Kamran" panose="00000400000000000000" pitchFamily="2" charset="-78"/>
              </a:rPr>
              <a:t>. در ساعت 18:00 بیمار به علت عدم خروج نوزاد و افزایش دردها و نگرانی برای نوزاد تقاضای سزارین می نماید. ساعت 22 دیلاتاسیون 8 سانت و افاسمان 80% و در ساعت 23 ،به 10 سانت و 100% رسیده است . استیشن در بازه زمانی فوق 1- بوده است. در ساعت 00/30  به علت عدم نزول به اتاق عمل منتقل میگردد. قبل از شروع عمل متخصص اطفال به اتاق عمل احضار می گردد. </a:t>
            </a:r>
          </a:p>
          <a:p>
            <a:pPr algn="just" rtl="1">
              <a:lnSpc>
                <a:spcPct val="200000"/>
              </a:lnSpc>
            </a:pPr>
            <a:r>
              <a:rPr lang="fa-IR" b="1" dirty="0">
                <a:cs typeface="B Kamran" panose="00000400000000000000" pitchFamily="2" charset="-78"/>
              </a:rPr>
              <a:t>عمل در ساعت 00:40 شروع </a:t>
            </a:r>
            <a:r>
              <a:rPr lang="fa-IR" b="1" dirty="0" smtClean="0">
                <a:cs typeface="B Kamran" panose="00000400000000000000" pitchFamily="2" charset="-78"/>
              </a:rPr>
              <a:t>می گردد</a:t>
            </a:r>
          </a:p>
          <a:p>
            <a:pPr algn="just" rtl="1">
              <a:lnSpc>
                <a:spcPct val="200000"/>
              </a:lnSpc>
            </a:pPr>
            <a:r>
              <a:rPr lang="fa-IR" b="1" dirty="0" smtClean="0">
                <a:cs typeface="B Kamran" panose="00000400000000000000" pitchFamily="2" charset="-78"/>
              </a:rPr>
              <a:t> </a:t>
            </a:r>
            <a:r>
              <a:rPr lang="fa-IR" b="1" dirty="0">
                <a:cs typeface="B Kamran" panose="00000400000000000000" pitchFamily="2" charset="-78"/>
              </a:rPr>
              <a:t>نوزاد پسر سفالیک </a:t>
            </a:r>
            <a:r>
              <a:rPr lang="en-US" sz="1800" b="1" dirty="0" smtClean="0">
                <a:latin typeface="Comic Sans MS" panose="030F0702030302020204" pitchFamily="66" charset="0"/>
                <a:cs typeface="B Kamran" panose="00000400000000000000" pitchFamily="2" charset="-78"/>
              </a:rPr>
              <a:t>T/M</a:t>
            </a:r>
            <a:r>
              <a:rPr lang="en-US" b="1" dirty="0" smtClean="0">
                <a:cs typeface="B Kamran" panose="00000400000000000000" pitchFamily="2" charset="-78"/>
              </a:rPr>
              <a:t> </a:t>
            </a:r>
            <a:r>
              <a:rPr lang="fa-IR" b="1" dirty="0" smtClean="0">
                <a:cs typeface="B Kamran" panose="00000400000000000000" pitchFamily="2" charset="-78"/>
              </a:rPr>
              <a:t> با </a:t>
            </a:r>
            <a:r>
              <a:rPr lang="fa-IR" b="1" dirty="0">
                <a:cs typeface="B Kamran" panose="00000400000000000000" pitchFamily="2" charset="-78"/>
              </a:rPr>
              <a:t>آپگار0/0 و وزن 3600 گرم در ساعت </a:t>
            </a:r>
            <a:r>
              <a:rPr lang="fa-IR" b="1" dirty="0" smtClean="0">
                <a:cs typeface="B Kamran" panose="00000400000000000000" pitchFamily="2" charset="-78"/>
              </a:rPr>
              <a:t>00:45 خارج </a:t>
            </a:r>
            <a:r>
              <a:rPr lang="fa-IR" b="1" dirty="0">
                <a:cs typeface="B Kamran" panose="00000400000000000000" pitchFamily="2" charset="-78"/>
              </a:rPr>
              <a:t>می گردد. </a:t>
            </a:r>
            <a:endParaRPr lang="en-US" b="1" dirty="0">
              <a:cs typeface="B Kamran" panose="00000400000000000000" pitchFamily="2" charset="-78"/>
            </a:endParaRPr>
          </a:p>
        </p:txBody>
      </p:sp>
    </p:spTree>
    <p:extLst>
      <p:ext uri="{BB962C8B-B14F-4D97-AF65-F5344CB8AC3E}">
        <p14:creationId xmlns:p14="http://schemas.microsoft.com/office/powerpoint/2010/main" val="2763899896"/>
      </p:ext>
    </p:extLst>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7886700" cy="4351338"/>
          </a:xfrm>
        </p:spPr>
        <p:txBody>
          <a:bodyPr>
            <a:noAutofit/>
          </a:bodyPr>
          <a:lstStyle/>
          <a:p>
            <a:pPr algn="just" rtl="1">
              <a:lnSpc>
                <a:spcPct val="250000"/>
              </a:lnSpc>
            </a:pPr>
            <a:r>
              <a:rPr lang="fa-IR" sz="2800" b="1" dirty="0" smtClean="0">
                <a:cs typeface="B Kamran" panose="00000400000000000000" pitchFamily="2" charset="-78"/>
              </a:rPr>
              <a:t>مغایرت علت انجام سزارین در شرح عمل و خلاصه پرونده بیمار</a:t>
            </a:r>
          </a:p>
          <a:p>
            <a:pPr algn="just" rtl="1">
              <a:lnSpc>
                <a:spcPct val="250000"/>
              </a:lnSpc>
            </a:pPr>
            <a:endParaRPr lang="fa-IR" sz="2800" b="1" dirty="0">
              <a:cs typeface="B Kamran" panose="00000400000000000000" pitchFamily="2" charset="-78"/>
            </a:endParaRPr>
          </a:p>
          <a:p>
            <a:pPr algn="just" rtl="1">
              <a:lnSpc>
                <a:spcPct val="250000"/>
              </a:lnSpc>
            </a:pPr>
            <a:r>
              <a:rPr lang="fa-IR" sz="2800" b="1" dirty="0" smtClean="0">
                <a:cs typeface="B Kamran" panose="00000400000000000000" pitchFamily="2" charset="-78"/>
              </a:rPr>
              <a:t>عدم ثبت اطلاعات مهم مانند ترانسفوزیون خون و بستری در </a:t>
            </a:r>
            <a:r>
              <a:rPr lang="en-US" sz="2800" b="1" dirty="0" smtClean="0">
                <a:cs typeface="B Kamran" panose="00000400000000000000" pitchFamily="2" charset="-78"/>
              </a:rPr>
              <a:t>ICU</a:t>
            </a:r>
            <a:r>
              <a:rPr lang="fa-IR" sz="2800" b="1" dirty="0" smtClean="0">
                <a:cs typeface="B Kamran" panose="00000400000000000000" pitchFamily="2" charset="-78"/>
              </a:rPr>
              <a:t> در خلاصه پرونده  مارد دچار کم خونی موجب عدم تداوم درمان پس از ترخیص بیمار از بیمارستان گردید و پزشک خارج از مرکز صحبت های بیمار را قبول نمی کرد.</a:t>
            </a:r>
            <a:endParaRPr lang="en-US" sz="2800" b="1" dirty="0">
              <a:cs typeface="B Kamran" panose="00000400000000000000" pitchFamily="2" charset="-78"/>
            </a:endParaRPr>
          </a:p>
        </p:txBody>
      </p:sp>
    </p:spTree>
    <p:extLst>
      <p:ext uri="{BB962C8B-B14F-4D97-AF65-F5344CB8AC3E}">
        <p14:creationId xmlns:p14="http://schemas.microsoft.com/office/powerpoint/2010/main" val="29601190"/>
      </p:ext>
    </p:extLst>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33400"/>
            <a:ext cx="7886700" cy="5643563"/>
          </a:xfrm>
        </p:spPr>
        <p:txBody>
          <a:bodyPr>
            <a:normAutofit/>
          </a:bodyPr>
          <a:lstStyle/>
          <a:p>
            <a:pPr marL="0" indent="0" algn="r" rtl="1">
              <a:buNone/>
            </a:pPr>
            <a:r>
              <a:rPr lang="fa-IR" sz="2800" dirty="0" smtClean="0">
                <a:solidFill>
                  <a:srgbClr val="FF0000"/>
                </a:solidFill>
                <a:cs typeface="B Mitra" panose="00000400000000000000" pitchFamily="2" charset="-78"/>
              </a:rPr>
              <a:t>خانم باردار دیابتیک  </a:t>
            </a:r>
            <a:r>
              <a:rPr lang="en-US" sz="2800" dirty="0" smtClean="0">
                <a:solidFill>
                  <a:srgbClr val="FF0000"/>
                </a:solidFill>
                <a:cs typeface="B Mitra" panose="00000400000000000000" pitchFamily="2" charset="-78"/>
              </a:rPr>
              <a:t>G4</a:t>
            </a:r>
            <a:r>
              <a:rPr lang="fa-IR" sz="2800" dirty="0" smtClean="0">
                <a:solidFill>
                  <a:srgbClr val="FF0000"/>
                </a:solidFill>
                <a:cs typeface="B Mitra" panose="00000400000000000000" pitchFamily="2" charset="-78"/>
              </a:rPr>
              <a:t> 36 هفته با شکایت از درد مراجعه نموده </a:t>
            </a:r>
          </a:p>
          <a:p>
            <a:pPr marL="0" indent="0" algn="r" rtl="1">
              <a:buNone/>
            </a:pPr>
            <a:r>
              <a:rPr lang="fa-IR" sz="2800" dirty="0" smtClean="0">
                <a:cs typeface="B Mitra" panose="00000400000000000000" pitchFamily="2" charset="-78"/>
              </a:rPr>
              <a:t>همسر بیمار به واحد شکایات مراجعه کرده و بیان نمود  دیشب خانم مرا از اورژانس زنان مرخص کردند و گفتند الان وقت زایمانش نیست</a:t>
            </a:r>
          </a:p>
          <a:p>
            <a:pPr marL="0" indent="0" algn="r" rtl="1">
              <a:buNone/>
            </a:pPr>
            <a:r>
              <a:rPr lang="fa-IR" sz="2800" dirty="0" smtClean="0">
                <a:cs typeface="B Mitra" panose="00000400000000000000" pitchFamily="2" charset="-78"/>
              </a:rPr>
              <a:t>در توضیحات اخذ شده از </a:t>
            </a:r>
            <a:r>
              <a:rPr lang="fa-IR" sz="2800" dirty="0" smtClean="0">
                <a:solidFill>
                  <a:srgbClr val="FF0000"/>
                </a:solidFill>
                <a:cs typeface="B Mitra" panose="00000400000000000000" pitchFamily="2" charset="-78"/>
              </a:rPr>
              <a:t>همسر بیمار </a:t>
            </a:r>
            <a:r>
              <a:rPr lang="fa-IR" sz="2800" dirty="0" smtClean="0">
                <a:cs typeface="B Mitra" panose="00000400000000000000" pitchFamily="2" charset="-78"/>
              </a:rPr>
              <a:t>مشخص شده 3 فرزند قبلی فوت شده اند  و این باداری چهارم و </a:t>
            </a:r>
            <a:r>
              <a:rPr lang="en-US" sz="2800" dirty="0" err="1" smtClean="0">
                <a:cs typeface="B Mitra" panose="00000400000000000000" pitchFamily="2" charset="-78"/>
              </a:rPr>
              <a:t>Reprat</a:t>
            </a:r>
            <a:r>
              <a:rPr lang="en-US" sz="2800" dirty="0" smtClean="0">
                <a:cs typeface="B Mitra" panose="00000400000000000000" pitchFamily="2" charset="-78"/>
              </a:rPr>
              <a:t> 3</a:t>
            </a:r>
            <a:r>
              <a:rPr lang="fa-IR" sz="2800" dirty="0" smtClean="0">
                <a:cs typeface="B Mitra" panose="00000400000000000000" pitchFamily="2" charset="-78"/>
              </a:rPr>
              <a:t> است</a:t>
            </a:r>
          </a:p>
          <a:p>
            <a:pPr marL="0" indent="0" algn="r" rtl="1">
              <a:buNone/>
            </a:pPr>
            <a:r>
              <a:rPr lang="fa-IR" sz="2800" dirty="0" smtClean="0">
                <a:cs typeface="B Mitra" panose="00000400000000000000" pitchFamily="2" charset="-78"/>
              </a:rPr>
              <a:t>با تماس با اورژانس زنان شرح حال اخذ شده مرور شد</a:t>
            </a:r>
            <a:endParaRPr lang="en-US" sz="2800" dirty="0" smtClean="0">
              <a:cs typeface="B Mitra" panose="00000400000000000000" pitchFamily="2" charset="-78"/>
            </a:endParaRPr>
          </a:p>
          <a:p>
            <a:pPr marL="0" indent="0" algn="r" rtl="1">
              <a:buNone/>
            </a:pPr>
            <a:r>
              <a:rPr lang="fa-IR" sz="2800" dirty="0" smtClean="0">
                <a:cs typeface="B Mitra" panose="00000400000000000000" pitchFamily="2" charset="-78"/>
              </a:rPr>
              <a:t>  در شرح حال چیزی در مورد فوت فرزندان قبلی و سزارین سوم نوشته نشده بود</a:t>
            </a:r>
          </a:p>
          <a:p>
            <a:pPr marL="0" indent="0" algn="r" rtl="1">
              <a:buNone/>
            </a:pPr>
            <a:r>
              <a:rPr lang="fa-IR" sz="2800" dirty="0" smtClean="0">
                <a:cs typeface="B Mitra" panose="00000400000000000000" pitchFamily="2" charset="-78"/>
              </a:rPr>
              <a:t>مسئول اورژانس زنان پس از هماهنگی با اتند محترم با بیمار تماس گرفت و خانم که در منزل بود جهت بستری به بیمارستان دعوت شده و بستری شد</a:t>
            </a:r>
          </a:p>
          <a:p>
            <a:pPr marL="0" indent="0" algn="r" rtl="1">
              <a:buNone/>
            </a:pPr>
            <a:r>
              <a:rPr lang="fa-IR" sz="2800" dirty="0" smtClean="0">
                <a:cs typeface="B Mitra" panose="00000400000000000000" pitchFamily="2" charset="-78"/>
              </a:rPr>
              <a:t>با اتاق عمل منتقل و همان روز سزارین شد.</a:t>
            </a:r>
            <a:endParaRPr lang="en-US" sz="2800" dirty="0">
              <a:cs typeface="B Mitra" panose="00000400000000000000" pitchFamily="2" charset="-78"/>
            </a:endParaRPr>
          </a:p>
        </p:txBody>
      </p:sp>
    </p:spTree>
    <p:extLst>
      <p:ext uri="{BB962C8B-B14F-4D97-AF65-F5344CB8AC3E}">
        <p14:creationId xmlns:p14="http://schemas.microsoft.com/office/powerpoint/2010/main" val="501035103"/>
      </p:ext>
    </p:extLst>
  </p:cSld>
  <p:clrMapOvr>
    <a:masterClrMapping/>
  </p:clrMapOvr>
  <p:transition spd="slow">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a:off x="2286000" y="838200"/>
            <a:ext cx="6172200" cy="4920208"/>
          </a:xfrm>
          <a:prstGeom prst="irregularSeal2">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3600" b="1" dirty="0" smtClean="0">
                <a:solidFill>
                  <a:schemeClr val="tx1"/>
                </a:solidFill>
                <a:cs typeface="B Kamran" panose="00000400000000000000" pitchFamily="2" charset="-78"/>
              </a:rPr>
              <a:t>بیش از 75 درصد خطاها قابل پیشگیری هستند</a:t>
            </a:r>
            <a:endParaRPr lang="fa-IR" sz="3600" b="1" dirty="0">
              <a:solidFill>
                <a:schemeClr val="tx1"/>
              </a:solidFill>
              <a:cs typeface="B Kamran" panose="00000400000000000000" pitchFamily="2" charset="-78"/>
            </a:endParaRPr>
          </a:p>
        </p:txBody>
      </p:sp>
    </p:spTree>
    <p:extLst>
      <p:ext uri="{BB962C8B-B14F-4D97-AF65-F5344CB8AC3E}">
        <p14:creationId xmlns:p14="http://schemas.microsoft.com/office/powerpoint/2010/main" val="27311659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28650" y="304800"/>
            <a:ext cx="7981950" cy="6248400"/>
          </a:xfrm>
          <a:prstGeom prst="rect">
            <a:avLst/>
          </a:prstGeom>
        </p:spPr>
      </p:pic>
    </p:spTree>
    <p:extLst>
      <p:ext uri="{BB962C8B-B14F-4D97-AF65-F5344CB8AC3E}">
        <p14:creationId xmlns:p14="http://schemas.microsoft.com/office/powerpoint/2010/main" val="2284387468"/>
      </p:ext>
    </p:extLst>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68877" y="228600"/>
            <a:ext cx="8153400" cy="6629400"/>
          </a:xfrm>
          <a:prstGeom prst="rect">
            <a:avLst/>
          </a:prstGeom>
        </p:spPr>
      </p:pic>
    </p:spTree>
    <p:extLst>
      <p:ext uri="{BB962C8B-B14F-4D97-AF65-F5344CB8AC3E}">
        <p14:creationId xmlns:p14="http://schemas.microsoft.com/office/powerpoint/2010/main" val="2697537579"/>
      </p:ext>
    </p:extLst>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sp>
        <p:nvSpPr>
          <p:cNvPr id="3" name="Content Placeholder 2"/>
          <p:cNvSpPr>
            <a:spLocks noGrp="1"/>
          </p:cNvSpPr>
          <p:nvPr>
            <p:ph idx="1"/>
          </p:nvPr>
        </p:nvSpPr>
        <p:spPr/>
        <p:txBody>
          <a:bodyPr>
            <a:normAutofit/>
          </a:bodyPr>
          <a:lstStyle/>
          <a:p>
            <a:pPr algn="r" rtl="1">
              <a:lnSpc>
                <a:spcPct val="200000"/>
              </a:lnSpc>
            </a:pPr>
            <a:r>
              <a:rPr lang="fa-IR" sz="2800" b="1" dirty="0" smtClean="0">
                <a:solidFill>
                  <a:srgbClr val="0070C0"/>
                </a:solidFill>
                <a:cs typeface="B Mitra" panose="00000400000000000000" pitchFamily="2" charset="-78"/>
              </a:rPr>
              <a:t>مسئول ایمنی بیمار </a:t>
            </a:r>
          </a:p>
          <a:p>
            <a:pPr algn="r" rtl="1">
              <a:lnSpc>
                <a:spcPct val="200000"/>
              </a:lnSpc>
            </a:pPr>
            <a:r>
              <a:rPr lang="fa-IR" sz="2800" b="1" dirty="0" smtClean="0">
                <a:solidFill>
                  <a:srgbClr val="7030A0"/>
                </a:solidFill>
                <a:cs typeface="B Mitra" panose="00000400000000000000" pitchFamily="2" charset="-78"/>
              </a:rPr>
              <a:t>خانم دکتر عقیلی</a:t>
            </a:r>
          </a:p>
          <a:p>
            <a:pPr algn="r" rtl="1">
              <a:lnSpc>
                <a:spcPct val="200000"/>
              </a:lnSpc>
            </a:pPr>
            <a:r>
              <a:rPr lang="fa-IR" sz="2800" b="1" dirty="0" smtClean="0">
                <a:solidFill>
                  <a:srgbClr val="0070C0"/>
                </a:solidFill>
                <a:cs typeface="B Mitra" panose="00000400000000000000" pitchFamily="2" charset="-78"/>
              </a:rPr>
              <a:t>کارشناس ایمنی بیمار:</a:t>
            </a:r>
          </a:p>
          <a:p>
            <a:pPr algn="r" rtl="1">
              <a:lnSpc>
                <a:spcPct val="200000"/>
              </a:lnSpc>
            </a:pPr>
            <a:r>
              <a:rPr lang="fa-IR" sz="2800" b="1" dirty="0" smtClean="0">
                <a:solidFill>
                  <a:srgbClr val="7030A0"/>
                </a:solidFill>
                <a:cs typeface="B Mitra" panose="00000400000000000000" pitchFamily="2" charset="-78"/>
              </a:rPr>
              <a:t> خانم میرزایی</a:t>
            </a:r>
          </a:p>
        </p:txBody>
      </p:sp>
    </p:spTree>
    <p:extLst>
      <p:ext uri="{BB962C8B-B14F-4D97-AF65-F5344CB8AC3E}">
        <p14:creationId xmlns:p14="http://schemas.microsoft.com/office/powerpoint/2010/main" val="385546243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surgical-oper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922146">
            <a:off x="3723647" y="212210"/>
            <a:ext cx="596265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afe-surg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68246">
            <a:off x="1760588" y="3399663"/>
            <a:ext cx="596265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dl.salamatika.com/files/surgeons_24bd49be-d0b4-43e5-890f-a4d8c4cf423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19334710">
            <a:off x="-1104899" y="186551"/>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389166"/>
      </p:ext>
    </p:extLst>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pPr algn="r" rtl="1"/>
            <a:r>
              <a:rPr lang="fa-IR" dirty="0" smtClean="0">
                <a:cs typeface="B Mitra" panose="00000400000000000000" pitchFamily="2" charset="-78"/>
              </a:rPr>
              <a:t>نکات مهم</a:t>
            </a:r>
            <a:endParaRPr lang="en-US" dirty="0">
              <a:cs typeface="B Mitra" panose="00000400000000000000" pitchFamily="2" charset="-78"/>
            </a:endParaRPr>
          </a:p>
        </p:txBody>
      </p:sp>
    </p:spTree>
    <p:extLst>
      <p:ext uri="{BB962C8B-B14F-4D97-AF65-F5344CB8AC3E}">
        <p14:creationId xmlns:p14="http://schemas.microsoft.com/office/powerpoint/2010/main" val="2205452224"/>
      </p:ext>
    </p:extLst>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458200" cy="1143000"/>
          </a:xfrm>
        </p:spPr>
        <p:txBody>
          <a:bodyPr>
            <a:normAutofit/>
          </a:bodyPr>
          <a:lstStyle/>
          <a:p>
            <a:pPr algn="r" rtl="1"/>
            <a:r>
              <a:rPr lang="fa-IR" sz="3100" b="1" dirty="0" smtClean="0">
                <a:solidFill>
                  <a:srgbClr val="FF0000"/>
                </a:solidFill>
                <a:cs typeface="B Kamran Outline" panose="00000400000000000000" pitchFamily="2" charset="-78"/>
              </a:rPr>
              <a:t>9 </a:t>
            </a:r>
            <a:r>
              <a:rPr lang="fa-IR" sz="3100" b="1" dirty="0">
                <a:solidFill>
                  <a:srgbClr val="FF0000"/>
                </a:solidFill>
                <a:cs typeface="B Kamran Outline" panose="00000400000000000000" pitchFamily="2" charset="-78"/>
              </a:rPr>
              <a:t>راه حل ایمنی بیمار </a:t>
            </a:r>
            <a:r>
              <a:rPr lang="fa-IR" sz="3100" b="1" dirty="0" smtClean="0">
                <a:solidFill>
                  <a:srgbClr val="FF0000"/>
                </a:solidFill>
                <a:cs typeface="B Kamran Outline" panose="00000400000000000000" pitchFamily="2" charset="-78"/>
              </a:rPr>
              <a:t>(</a:t>
            </a:r>
            <a:r>
              <a:rPr lang="en-US" sz="3100" b="1" dirty="0" smtClean="0">
                <a:solidFill>
                  <a:srgbClr val="FF0000"/>
                </a:solidFill>
                <a:latin typeface="Comic Sans MS" panose="030F0702030302020204" pitchFamily="66" charset="0"/>
                <a:cs typeface="B Kamran Outline" panose="00000400000000000000" pitchFamily="2" charset="-78"/>
              </a:rPr>
              <a:t>WH</a:t>
            </a:r>
            <a:r>
              <a:rPr lang="en-US" sz="3100" b="1" dirty="0">
                <a:solidFill>
                  <a:srgbClr val="FF0000"/>
                </a:solidFill>
                <a:latin typeface="Comic Sans MS" panose="030F0702030302020204" pitchFamily="66" charset="0"/>
                <a:cs typeface="B Kamran Outline" panose="00000400000000000000" pitchFamily="2" charset="-78"/>
              </a:rPr>
              <a:t>O</a:t>
            </a:r>
            <a:r>
              <a:rPr lang="fa-IR" sz="3100" b="1" dirty="0" smtClean="0">
                <a:solidFill>
                  <a:srgbClr val="FF0000"/>
                </a:solidFill>
                <a:cs typeface="B Kamran Outline" panose="00000400000000000000" pitchFamily="2" charset="-78"/>
              </a:rPr>
              <a:t>)</a:t>
            </a:r>
            <a:endParaRPr lang="en-US" b="1" dirty="0">
              <a:solidFill>
                <a:srgbClr val="FF0000"/>
              </a:solidFill>
              <a:cs typeface="B Kamran Outline" panose="00000400000000000000" pitchFamily="2" charset="-78"/>
            </a:endParaRPr>
          </a:p>
        </p:txBody>
      </p:sp>
      <p:sp>
        <p:nvSpPr>
          <p:cNvPr id="2" name="Content Placeholder 1"/>
          <p:cNvSpPr>
            <a:spLocks noGrp="1"/>
          </p:cNvSpPr>
          <p:nvPr>
            <p:ph idx="1"/>
          </p:nvPr>
        </p:nvSpPr>
        <p:spPr>
          <a:xfrm>
            <a:off x="450273" y="1295400"/>
            <a:ext cx="8229600" cy="5181600"/>
          </a:xfrm>
        </p:spPr>
        <p:txBody>
          <a:bodyPr>
            <a:normAutofit/>
          </a:bodyPr>
          <a:lstStyle/>
          <a:p>
            <a:pPr algn="r" rtl="1"/>
            <a:endParaRPr lang="fa-IR" sz="2400" dirty="0"/>
          </a:p>
          <a:p>
            <a:pPr algn="r" rtl="1">
              <a:buFont typeface="Courier New" panose="02070309020205020404" pitchFamily="49" charset="0"/>
              <a:buChar char="o"/>
            </a:pPr>
            <a:r>
              <a:rPr lang="fa-IR" sz="2400" dirty="0"/>
              <a:t>   </a:t>
            </a:r>
            <a:r>
              <a:rPr lang="fa-IR" sz="2400" b="1" dirty="0" smtClean="0">
                <a:solidFill>
                  <a:srgbClr val="7030A0"/>
                </a:solidFill>
                <a:cs typeface="B Kamran" panose="00000400000000000000" pitchFamily="2" charset="-78"/>
              </a:rPr>
              <a:t>توجه </a:t>
            </a:r>
            <a:r>
              <a:rPr lang="fa-IR" sz="2400" b="1" dirty="0">
                <a:solidFill>
                  <a:srgbClr val="7030A0"/>
                </a:solidFill>
                <a:cs typeface="B Kamran" panose="00000400000000000000" pitchFamily="2" charset="-78"/>
              </a:rPr>
              <a:t>به </a:t>
            </a:r>
            <a:r>
              <a:rPr lang="fa-IR" sz="2400" b="1" dirty="0" smtClean="0">
                <a:solidFill>
                  <a:srgbClr val="7030A0"/>
                </a:solidFill>
                <a:cs typeface="B Kamran" panose="00000400000000000000" pitchFamily="2" charset="-78"/>
              </a:rPr>
              <a:t>داروهای با نام و تلفظ مشابه جهت جلوگیری از خطای دارویی</a:t>
            </a:r>
            <a:endParaRPr lang="fa-IR" sz="2400" b="1" dirty="0" smtClean="0">
              <a:cs typeface="B Kamran" panose="00000400000000000000" pitchFamily="2" charset="-78"/>
            </a:endParaRPr>
          </a:p>
          <a:p>
            <a:pPr algn="r" rtl="1">
              <a:buFont typeface="Courier New" panose="02070309020205020404" pitchFamily="49" charset="0"/>
              <a:buChar char="o"/>
            </a:pPr>
            <a:r>
              <a:rPr lang="fa-IR" sz="2400" b="1" dirty="0" smtClean="0">
                <a:cs typeface="B Kamran" panose="00000400000000000000" pitchFamily="2" charset="-78"/>
              </a:rPr>
              <a:t>    توجه به مشخصات فردی بیمار جهت جلوگیری از خطا</a:t>
            </a:r>
          </a:p>
          <a:p>
            <a:pPr algn="r" rtl="1">
              <a:buFont typeface="Courier New" panose="02070309020205020404" pitchFamily="49" charset="0"/>
              <a:buChar char="o"/>
            </a:pPr>
            <a:r>
              <a:rPr lang="fa-IR" sz="2400" b="1" dirty="0" smtClean="0">
                <a:cs typeface="B Kamran" panose="00000400000000000000" pitchFamily="2" charset="-78"/>
              </a:rPr>
              <a:t>    </a:t>
            </a:r>
            <a:r>
              <a:rPr lang="fa-IR" sz="2400" b="1" dirty="0">
                <a:solidFill>
                  <a:srgbClr val="7030A0"/>
                </a:solidFill>
                <a:cs typeface="B Kamran" panose="00000400000000000000" pitchFamily="2" charset="-78"/>
              </a:rPr>
              <a:t>ارتباط موثر در زمان تحویل </a:t>
            </a:r>
            <a:r>
              <a:rPr lang="fa-IR" sz="2400" b="1" dirty="0" smtClean="0">
                <a:solidFill>
                  <a:srgbClr val="7030A0"/>
                </a:solidFill>
                <a:cs typeface="B Kamran" panose="00000400000000000000" pitchFamily="2" charset="-78"/>
              </a:rPr>
              <a:t>بیمار</a:t>
            </a:r>
          </a:p>
          <a:p>
            <a:pPr algn="r" rtl="1">
              <a:buFont typeface="Courier New" panose="02070309020205020404" pitchFamily="49" charset="0"/>
              <a:buChar char="o"/>
            </a:pPr>
            <a:r>
              <a:rPr lang="fa-IR" sz="2400" b="1" dirty="0" smtClean="0">
                <a:solidFill>
                  <a:srgbClr val="7030A0"/>
                </a:solidFill>
                <a:cs typeface="B Kamran" panose="00000400000000000000" pitchFamily="2" charset="-78"/>
              </a:rPr>
              <a:t>     </a:t>
            </a:r>
            <a:r>
              <a:rPr lang="fa-IR" sz="2400" b="1" dirty="0" smtClean="0">
                <a:cs typeface="B Kamran" panose="00000400000000000000" pitchFamily="2" charset="-78"/>
              </a:rPr>
              <a:t>بهبود </a:t>
            </a:r>
            <a:r>
              <a:rPr lang="fa-IR" sz="2400" b="1" dirty="0">
                <a:cs typeface="B Kamran" panose="00000400000000000000" pitchFamily="2" charset="-78"/>
              </a:rPr>
              <a:t>بهداشت </a:t>
            </a:r>
            <a:r>
              <a:rPr lang="fa-IR" sz="2400" b="1" dirty="0" smtClean="0">
                <a:cs typeface="B Kamran" panose="00000400000000000000" pitchFamily="2" charset="-78"/>
              </a:rPr>
              <a:t>دست</a:t>
            </a:r>
          </a:p>
          <a:p>
            <a:pPr algn="r" rtl="1">
              <a:buFont typeface="Courier New" panose="02070309020205020404" pitchFamily="49" charset="0"/>
              <a:buChar char="o"/>
            </a:pPr>
            <a:r>
              <a:rPr lang="fa-IR" sz="2400" b="1" dirty="0" smtClean="0">
                <a:solidFill>
                  <a:srgbClr val="7030A0"/>
                </a:solidFill>
                <a:cs typeface="B Kamran" panose="00000400000000000000" pitchFamily="2" charset="-78"/>
              </a:rPr>
              <a:t>     اجتناب </a:t>
            </a:r>
            <a:r>
              <a:rPr lang="fa-IR" sz="2400" b="1" dirty="0">
                <a:solidFill>
                  <a:srgbClr val="7030A0"/>
                </a:solidFill>
                <a:cs typeface="B Kamran" panose="00000400000000000000" pitchFamily="2" charset="-78"/>
              </a:rPr>
              <a:t>ازاتصالات نادرست سوند و لوله </a:t>
            </a:r>
            <a:r>
              <a:rPr lang="fa-IR" sz="2400" b="1" dirty="0" smtClean="0">
                <a:solidFill>
                  <a:srgbClr val="7030A0"/>
                </a:solidFill>
                <a:cs typeface="B Kamran" panose="00000400000000000000" pitchFamily="2" charset="-78"/>
              </a:rPr>
              <a:t>ها</a:t>
            </a:r>
          </a:p>
          <a:p>
            <a:pPr marL="0" indent="0" algn="r" rtl="1">
              <a:buNone/>
            </a:pPr>
            <a:endParaRPr lang="fa-IR" sz="2400" b="1" dirty="0" smtClean="0">
              <a:solidFill>
                <a:srgbClr val="7030A0"/>
              </a:solidFill>
              <a:cs typeface="B Kamran" panose="00000400000000000000" pitchFamily="2" charset="-78"/>
            </a:endParaRPr>
          </a:p>
          <a:p>
            <a:pPr marL="0" indent="0" algn="r" rtl="1">
              <a:buNone/>
            </a:pPr>
            <a:r>
              <a:rPr lang="fa-IR" sz="2400" b="1" dirty="0" smtClean="0">
                <a:cs typeface="B Kamran" panose="00000400000000000000" pitchFamily="2" charset="-78"/>
              </a:rPr>
              <a:t>    </a:t>
            </a:r>
            <a:r>
              <a:rPr lang="fa-IR" sz="2400" b="1" dirty="0">
                <a:cs typeface="B Kamran" panose="00000400000000000000" pitchFamily="2" charset="-78"/>
              </a:rPr>
              <a:t>انجام پروسیجر صحیح در محل صحیح بدن بیمار</a:t>
            </a:r>
          </a:p>
          <a:p>
            <a:pPr marL="0" indent="0" algn="r" rtl="1">
              <a:buNone/>
            </a:pPr>
            <a:r>
              <a:rPr lang="fa-IR" sz="2400" b="1" dirty="0">
                <a:cs typeface="B Kamran" panose="00000400000000000000" pitchFamily="2" charset="-78"/>
              </a:rPr>
              <a:t>    </a:t>
            </a:r>
            <a:r>
              <a:rPr lang="fa-IR" sz="2400" b="1" dirty="0">
                <a:solidFill>
                  <a:srgbClr val="7030A0"/>
                </a:solidFill>
                <a:cs typeface="B Kamran" panose="00000400000000000000" pitchFamily="2" charset="-78"/>
              </a:rPr>
              <a:t>کنترل غلظت محلول های الکترولیت</a:t>
            </a:r>
          </a:p>
          <a:p>
            <a:pPr marL="0" indent="0" algn="r" rtl="1">
              <a:buNone/>
            </a:pPr>
            <a:r>
              <a:rPr lang="fa-IR" sz="2400" b="1" dirty="0">
                <a:cs typeface="B Kamran" panose="00000400000000000000" pitchFamily="2" charset="-78"/>
              </a:rPr>
              <a:t>     اطمینان از صحت دارو درمانی در مراحل انتقالی ارایه </a:t>
            </a:r>
            <a:r>
              <a:rPr lang="fa-IR" sz="2400" b="1" dirty="0" smtClean="0">
                <a:cs typeface="B Kamran" panose="00000400000000000000" pitchFamily="2" charset="-78"/>
              </a:rPr>
              <a:t>خدمات</a:t>
            </a:r>
            <a:endParaRPr lang="fa-IR" sz="2400" b="1" dirty="0">
              <a:cs typeface="B Kamran" panose="00000400000000000000" pitchFamily="2" charset="-78"/>
            </a:endParaRPr>
          </a:p>
          <a:p>
            <a:pPr marL="0" indent="0" algn="r" rtl="1">
              <a:buNone/>
            </a:pPr>
            <a:r>
              <a:rPr lang="fa-IR" sz="2400" b="1" dirty="0" smtClean="0">
                <a:solidFill>
                  <a:srgbClr val="7030A0"/>
                </a:solidFill>
                <a:cs typeface="B Kamran" panose="00000400000000000000" pitchFamily="2" charset="-78"/>
              </a:rPr>
              <a:t>      استفاده </a:t>
            </a:r>
            <a:r>
              <a:rPr lang="fa-IR" sz="2400" b="1" dirty="0">
                <a:solidFill>
                  <a:srgbClr val="7030A0"/>
                </a:solidFill>
                <a:cs typeface="B Kamran" panose="00000400000000000000" pitchFamily="2" charset="-78"/>
              </a:rPr>
              <a:t>صرفا یکباره از وسایل </a:t>
            </a:r>
            <a:r>
              <a:rPr lang="fa-IR" sz="2400" b="1" dirty="0" smtClean="0">
                <a:solidFill>
                  <a:srgbClr val="7030A0"/>
                </a:solidFill>
                <a:cs typeface="B Kamran" panose="00000400000000000000" pitchFamily="2" charset="-78"/>
              </a:rPr>
              <a:t>تزریقات</a:t>
            </a:r>
            <a:endParaRPr lang="fa-IR" sz="2400" b="1" dirty="0">
              <a:solidFill>
                <a:srgbClr val="7030A0"/>
              </a:solidFill>
              <a:cs typeface="B Kamran" panose="00000400000000000000" pitchFamily="2" charset="-78"/>
            </a:endParaRPr>
          </a:p>
          <a:p>
            <a:pPr marL="0" indent="0" algn="r" rtl="1">
              <a:buNone/>
            </a:pPr>
            <a:r>
              <a:rPr lang="fa-IR" sz="2400" b="1" dirty="0" smtClean="0">
                <a:cs typeface="B Kamran" panose="00000400000000000000" pitchFamily="2" charset="-78"/>
              </a:rPr>
              <a:t> </a:t>
            </a:r>
            <a:r>
              <a:rPr lang="fa-IR" dirty="0" smtClean="0"/>
              <a:t> </a:t>
            </a:r>
            <a:endParaRPr lang="en-US" dirty="0"/>
          </a:p>
        </p:txBody>
      </p:sp>
    </p:spTree>
    <p:extLst>
      <p:ext uri="{BB962C8B-B14F-4D97-AF65-F5344CB8AC3E}">
        <p14:creationId xmlns:p14="http://schemas.microsoft.com/office/powerpoint/2010/main" val="111867299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144962"/>
          </a:xfrm>
        </p:spPr>
        <p:txBody>
          <a:bodyPr>
            <a:normAutofit lnSpcReduction="10000"/>
          </a:bodyPr>
          <a:lstStyle/>
          <a:p>
            <a:pPr marL="109537" indent="0" algn="ctr">
              <a:lnSpc>
                <a:spcPct val="200000"/>
              </a:lnSpc>
              <a:buNone/>
            </a:pPr>
            <a:r>
              <a:rPr lang="fa-IR" sz="8000" b="1" dirty="0">
                <a:solidFill>
                  <a:srgbClr val="FF0000"/>
                </a:solidFill>
                <a:effectLst>
                  <a:outerShdw blurRad="31750" dist="25400" dir="5400000" algn="tl" rotWithShape="0">
                    <a:srgbClr val="000000">
                      <a:alpha val="25000"/>
                    </a:srgbClr>
                  </a:outerShdw>
                </a:effectLst>
                <a:latin typeface="+mj-lt"/>
                <a:ea typeface="+mj-ea"/>
                <a:cs typeface="B Kamran" panose="00000400000000000000" pitchFamily="2" charset="-78"/>
              </a:rPr>
              <a:t>شناسايی صحيح بيماران</a:t>
            </a:r>
            <a:r>
              <a:rPr lang="fa-IR" b="1" dirty="0"/>
              <a:t/>
            </a:r>
            <a:br>
              <a:rPr lang="fa-IR" b="1" dirty="0"/>
            </a:br>
            <a:r>
              <a:rPr lang="en-US" sz="3600" b="1" dirty="0" smtClean="0">
                <a:latin typeface="Comic Sans MS" panose="030F0702030302020204" pitchFamily="66" charset="0"/>
              </a:rPr>
              <a:t>Patient </a:t>
            </a:r>
            <a:r>
              <a:rPr lang="en-US" sz="3600" b="1" dirty="0">
                <a:latin typeface="Comic Sans MS" panose="030F0702030302020204" pitchFamily="66" charset="0"/>
              </a:rPr>
              <a:t>Identification</a:t>
            </a:r>
            <a:r>
              <a:rPr lang="en-US" sz="3600" dirty="0">
                <a:latin typeface="Comic Sans MS" panose="030F0702030302020204" pitchFamily="66" charset="0"/>
              </a:rPr>
              <a:t> </a:t>
            </a:r>
            <a:r>
              <a:rPr lang="en-US" dirty="0"/>
              <a:t/>
            </a:r>
            <a:br>
              <a:rPr lang="en-US" dirty="0"/>
            </a:br>
            <a:endParaRPr lang="en-US" dirty="0"/>
          </a:p>
        </p:txBody>
      </p:sp>
    </p:spTree>
    <p:extLst>
      <p:ext uri="{BB962C8B-B14F-4D97-AF65-F5344CB8AC3E}">
        <p14:creationId xmlns:p14="http://schemas.microsoft.com/office/powerpoint/2010/main" val="1606368475"/>
      </p:ext>
    </p:extLst>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b="1" dirty="0">
                <a:solidFill>
                  <a:schemeClr val="accent1"/>
                </a:solidFill>
                <a:cs typeface="B Kamran Outline" panose="00000400000000000000" pitchFamily="2" charset="-78"/>
              </a:rPr>
              <a:t>شناسایی بیمار</a:t>
            </a:r>
            <a:endParaRPr lang="en-US" dirty="0"/>
          </a:p>
        </p:txBody>
      </p:sp>
      <p:sp>
        <p:nvSpPr>
          <p:cNvPr id="3" name="Content Placeholder 2"/>
          <p:cNvSpPr>
            <a:spLocks noGrp="1"/>
          </p:cNvSpPr>
          <p:nvPr>
            <p:ph idx="1"/>
          </p:nvPr>
        </p:nvSpPr>
        <p:spPr/>
        <p:txBody>
          <a:bodyPr/>
          <a:lstStyle/>
          <a:p>
            <a:pPr algn="r" rtl="1">
              <a:lnSpc>
                <a:spcPct val="200000"/>
              </a:lnSpc>
            </a:pPr>
            <a:r>
              <a:rPr lang="fa-IR" b="1" dirty="0" smtClean="0">
                <a:cs typeface="B Kamran" panose="00000400000000000000" pitchFamily="2" charset="-78"/>
              </a:rPr>
              <a:t>اهمیت شناسایی بیمار</a:t>
            </a:r>
          </a:p>
          <a:p>
            <a:pPr algn="r" rtl="1">
              <a:lnSpc>
                <a:spcPct val="200000"/>
              </a:lnSpc>
            </a:pPr>
            <a:r>
              <a:rPr lang="fa-IR" b="1" dirty="0" smtClean="0">
                <a:cs typeface="B Kamran" panose="00000400000000000000" pitchFamily="2" charset="-78"/>
              </a:rPr>
              <a:t>شناسایی فعال (با ارتباط موثر)</a:t>
            </a:r>
          </a:p>
          <a:p>
            <a:pPr algn="r" rtl="1">
              <a:lnSpc>
                <a:spcPct val="200000"/>
              </a:lnSpc>
            </a:pPr>
            <a:r>
              <a:rPr lang="fa-IR" b="1" dirty="0" smtClean="0">
                <a:cs typeface="B Kamran" panose="00000400000000000000" pitchFamily="2" charset="-78"/>
              </a:rPr>
              <a:t>شناسایی بیماران مجهول الهویه</a:t>
            </a:r>
            <a:endParaRPr lang="en-US" b="1" dirty="0">
              <a:cs typeface="B Kamran" panose="00000400000000000000" pitchFamily="2" charset="-78"/>
            </a:endParaRPr>
          </a:p>
        </p:txBody>
      </p:sp>
      <p:pic>
        <p:nvPicPr>
          <p:cNvPr id="5" name="Content Placeholder 3"/>
          <p:cNvPicPr>
            <a:picLocks noChangeAspect="1"/>
          </p:cNvPicPr>
          <p:nvPr/>
        </p:nvPicPr>
        <p:blipFill>
          <a:blip r:embed="rId2"/>
          <a:stretch>
            <a:fillRect/>
          </a:stretch>
        </p:blipFill>
        <p:spPr>
          <a:xfrm>
            <a:off x="457200" y="3657601"/>
            <a:ext cx="4328711" cy="2773002"/>
          </a:xfrm>
          <a:prstGeom prst="rect">
            <a:avLst/>
          </a:prstGeom>
        </p:spPr>
      </p:pic>
    </p:spTree>
    <p:extLst>
      <p:ext uri="{BB962C8B-B14F-4D97-AF65-F5344CB8AC3E}">
        <p14:creationId xmlns:p14="http://schemas.microsoft.com/office/powerpoint/2010/main" val="3707485868"/>
      </p:ext>
    </p:extLst>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638800"/>
          </a:xfrm>
        </p:spPr>
        <p:txBody>
          <a:bodyPr>
            <a:normAutofit fontScale="85000" lnSpcReduction="20000"/>
          </a:bodyPr>
          <a:lstStyle/>
          <a:p>
            <a:pPr algn="ctr" rtl="1">
              <a:lnSpc>
                <a:spcPct val="170000"/>
              </a:lnSpc>
            </a:pPr>
            <a:r>
              <a:rPr lang="fa-IR" sz="3600" b="1" dirty="0" smtClean="0">
                <a:solidFill>
                  <a:srgbClr val="FF0000"/>
                </a:solidFill>
                <a:cs typeface="B Kamran" panose="00000400000000000000" pitchFamily="2" charset="-78"/>
              </a:rPr>
              <a:t>تاکید </a:t>
            </a:r>
            <a:r>
              <a:rPr lang="fa-IR" sz="3600" b="1" dirty="0">
                <a:solidFill>
                  <a:srgbClr val="FF0000"/>
                </a:solidFill>
                <a:cs typeface="B Kamran" panose="00000400000000000000" pitchFamily="2" charset="-78"/>
              </a:rPr>
              <a:t>می‌شود که هیچ‌گاه از شماره اتاق یا تخت بیمار، برای شناسایی وی استفاده </a:t>
            </a:r>
            <a:r>
              <a:rPr lang="fa-IR" sz="3600" b="1" dirty="0" smtClean="0">
                <a:solidFill>
                  <a:srgbClr val="FF0000"/>
                </a:solidFill>
                <a:cs typeface="B Kamran" panose="00000400000000000000" pitchFamily="2" charset="-78"/>
              </a:rPr>
              <a:t>نشود.</a:t>
            </a:r>
          </a:p>
          <a:p>
            <a:pPr algn="ctr" rtl="1"/>
            <a:endParaRPr lang="fa-IR" sz="3600" b="1" dirty="0">
              <a:solidFill>
                <a:srgbClr val="FF0000"/>
              </a:solidFill>
              <a:cs typeface="B Kamran" panose="00000400000000000000" pitchFamily="2" charset="-78"/>
            </a:endParaRPr>
          </a:p>
          <a:p>
            <a:pPr algn="ctr" rtl="1"/>
            <a:endParaRPr lang="fa-IR" sz="3600" b="1" dirty="0" smtClean="0">
              <a:solidFill>
                <a:srgbClr val="FF0000"/>
              </a:solidFill>
              <a:cs typeface="B Kamran" panose="00000400000000000000" pitchFamily="2" charset="-78"/>
            </a:endParaRPr>
          </a:p>
          <a:p>
            <a:pPr algn="ctr" rtl="1"/>
            <a:endParaRPr lang="fa-IR" sz="3600" b="1" dirty="0">
              <a:solidFill>
                <a:srgbClr val="FF0000"/>
              </a:solidFill>
              <a:cs typeface="B Kamran" panose="00000400000000000000" pitchFamily="2" charset="-78"/>
            </a:endParaRPr>
          </a:p>
          <a:p>
            <a:pPr algn="ctr" rtl="1"/>
            <a:endParaRPr lang="fa-IR" sz="3600" b="1" dirty="0" smtClean="0">
              <a:solidFill>
                <a:srgbClr val="FF0000"/>
              </a:solidFill>
              <a:cs typeface="B Kamran" panose="00000400000000000000" pitchFamily="2" charset="-78"/>
            </a:endParaRPr>
          </a:p>
          <a:p>
            <a:pPr algn="ctr" rtl="1"/>
            <a:endParaRPr lang="fa-IR" sz="3600" b="1" dirty="0">
              <a:solidFill>
                <a:srgbClr val="FF0000"/>
              </a:solidFill>
              <a:cs typeface="B Kamran" panose="00000400000000000000" pitchFamily="2" charset="-78"/>
            </a:endParaRPr>
          </a:p>
          <a:p>
            <a:pPr algn="ctr" rtl="1"/>
            <a:endParaRPr lang="fa-IR" sz="3600" b="1" dirty="0" smtClean="0">
              <a:solidFill>
                <a:srgbClr val="FF0000"/>
              </a:solidFill>
              <a:cs typeface="B Kamran" panose="00000400000000000000" pitchFamily="2" charset="-78"/>
            </a:endParaRPr>
          </a:p>
          <a:p>
            <a:pPr algn="ctr" rtl="1"/>
            <a:endParaRPr lang="en-US" sz="3600" b="1" dirty="0" smtClean="0">
              <a:solidFill>
                <a:srgbClr val="FF0000"/>
              </a:solidFill>
              <a:cs typeface="B Kamran" panose="00000400000000000000" pitchFamily="2" charset="-78"/>
            </a:endParaRPr>
          </a:p>
          <a:p>
            <a:pPr marL="0" indent="0" algn="r" rtl="1">
              <a:buNone/>
            </a:pPr>
            <a:endParaRPr lang="en-US" b="1" dirty="0" smtClean="0">
              <a:cs typeface="B Kamran" panose="00000400000000000000" pitchFamily="2" charset="-78"/>
            </a:endParaRPr>
          </a:p>
          <a:p>
            <a:pPr marL="0" indent="0" algn="ctr" rtl="1">
              <a:buNone/>
            </a:pPr>
            <a:r>
              <a:rPr lang="fa-IR" b="1" dirty="0">
                <a:cs typeface="B Kamran" panose="00000400000000000000" pitchFamily="2" charset="-78"/>
              </a:rPr>
              <a:t>در شرایط عادی باید از دو شناسه‌ی "نام و نام خانوادگی و تاریخ تولد" برای شناسایی بیماران استفاده گردد.</a:t>
            </a:r>
          </a:p>
          <a:p>
            <a:pPr marL="0" indent="0" algn="r" rtl="1">
              <a:buNone/>
            </a:pPr>
            <a:r>
              <a:rPr lang="fa-IR" b="1" dirty="0">
                <a:cs typeface="B Kamran" panose="00000400000000000000" pitchFamily="2" charset="-78"/>
              </a:rPr>
              <a:t/>
            </a:r>
            <a:br>
              <a:rPr lang="fa-IR" b="1" dirty="0">
                <a:cs typeface="B Kamran" panose="00000400000000000000" pitchFamily="2" charset="-78"/>
              </a:rPr>
            </a:br>
            <a:endParaRPr lang="en-US" b="1" dirty="0">
              <a:cs typeface="B Kamran" panose="00000400000000000000" pitchFamily="2" charset="-78"/>
            </a:endParaRPr>
          </a:p>
        </p:txBody>
      </p:sp>
    </p:spTree>
    <p:extLst>
      <p:ext uri="{BB962C8B-B14F-4D97-AF65-F5344CB8AC3E}">
        <p14:creationId xmlns:p14="http://schemas.microsoft.com/office/powerpoint/2010/main" val="119464357"/>
      </p:ext>
    </p:extLst>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229600" cy="5473700"/>
          </a:xfrm>
        </p:spPr>
        <p:txBody>
          <a:bodyPr>
            <a:normAutofit/>
          </a:bodyPr>
          <a:lstStyle/>
          <a:p>
            <a:pPr algn="just" rtl="1"/>
            <a:endParaRPr lang="fa-IR" sz="3600" b="1" dirty="0" smtClean="0">
              <a:solidFill>
                <a:srgbClr val="3598DB"/>
              </a:solidFill>
              <a:cs typeface="B Kamran Outline" panose="00000400000000000000" pitchFamily="2" charset="-78"/>
            </a:endParaRPr>
          </a:p>
          <a:p>
            <a:pPr marL="109537" indent="0" algn="just" rtl="1">
              <a:buNone/>
            </a:pPr>
            <a:endParaRPr lang="fa-IR" b="1" dirty="0">
              <a:cs typeface="B Kamran" panose="00000400000000000000" pitchFamily="2" charset="-78"/>
            </a:endParaRPr>
          </a:p>
          <a:p>
            <a:pPr algn="just" rtl="1"/>
            <a:r>
              <a:rPr lang="fa-IR" sz="3600" b="1" dirty="0" smtClean="0">
                <a:solidFill>
                  <a:srgbClr val="000000"/>
                </a:solidFill>
                <a:cs typeface="B Kamran" panose="00000400000000000000" pitchFamily="2" charset="-78"/>
              </a:rPr>
              <a:t>دستبند </a:t>
            </a:r>
            <a:r>
              <a:rPr lang="fa-IR" sz="3600" b="1" dirty="0" smtClean="0">
                <a:solidFill>
                  <a:srgbClr val="FF0000"/>
                </a:solidFill>
                <a:cs typeface="B Kamran" panose="00000400000000000000" pitchFamily="2" charset="-78"/>
              </a:rPr>
              <a:t>قرمز</a:t>
            </a:r>
          </a:p>
          <a:p>
            <a:pPr marL="0" indent="0" algn="just" rtl="1">
              <a:buNone/>
            </a:pPr>
            <a:r>
              <a:rPr lang="fa-IR" sz="3600" b="1" dirty="0" smtClean="0">
                <a:solidFill>
                  <a:srgbClr val="000000"/>
                </a:solidFill>
                <a:cs typeface="B Kamran" panose="00000400000000000000" pitchFamily="2" charset="-78"/>
              </a:rPr>
              <a:t>برای </a:t>
            </a:r>
            <a:r>
              <a:rPr lang="fa-IR" sz="3600" b="1" dirty="0">
                <a:solidFill>
                  <a:srgbClr val="000000"/>
                </a:solidFill>
                <a:cs typeface="B Kamran" panose="00000400000000000000" pitchFamily="2" charset="-78"/>
              </a:rPr>
              <a:t>شناسایی بیماران مبتلا به </a:t>
            </a:r>
            <a:r>
              <a:rPr lang="fa-IR" sz="3600" b="1" dirty="0" smtClean="0">
                <a:solidFill>
                  <a:srgbClr val="000000"/>
                </a:solidFill>
                <a:cs typeface="B Kamran" panose="00000400000000000000" pitchFamily="2" charset="-78"/>
              </a:rPr>
              <a:t>آلرژی</a:t>
            </a:r>
          </a:p>
          <a:p>
            <a:pPr algn="just" rtl="1"/>
            <a:endParaRPr lang="fa-IR" sz="3600" b="1" dirty="0">
              <a:cs typeface="B Kamran" panose="00000400000000000000" pitchFamily="2" charset="-78"/>
            </a:endParaRPr>
          </a:p>
          <a:p>
            <a:pPr algn="just" rtl="1"/>
            <a:r>
              <a:rPr lang="fa-IR" sz="3600" b="1" dirty="0" smtClean="0">
                <a:solidFill>
                  <a:srgbClr val="000000"/>
                </a:solidFill>
                <a:cs typeface="B Kamran" panose="00000400000000000000" pitchFamily="2" charset="-78"/>
              </a:rPr>
              <a:t>دستبند </a:t>
            </a:r>
            <a:r>
              <a:rPr lang="fa-IR" sz="3600" b="1" dirty="0" smtClean="0">
                <a:solidFill>
                  <a:srgbClr val="FFCC00"/>
                </a:solidFill>
                <a:cs typeface="B Kamran" panose="00000400000000000000" pitchFamily="2" charset="-78"/>
              </a:rPr>
              <a:t>زرد</a:t>
            </a:r>
            <a:endParaRPr lang="fa-IR" sz="3600" b="1" dirty="0" smtClean="0">
              <a:solidFill>
                <a:srgbClr val="000000"/>
              </a:solidFill>
              <a:cs typeface="B Kamran" panose="00000400000000000000" pitchFamily="2" charset="-78"/>
            </a:endParaRPr>
          </a:p>
          <a:p>
            <a:pPr marL="0" indent="0" algn="just" rtl="1">
              <a:buNone/>
            </a:pPr>
            <a:r>
              <a:rPr lang="fa-IR" sz="3600" b="1" dirty="0" smtClean="0">
                <a:solidFill>
                  <a:srgbClr val="000000"/>
                </a:solidFill>
                <a:cs typeface="B Kamran" panose="00000400000000000000" pitchFamily="2" charset="-78"/>
              </a:rPr>
              <a:t>برای </a:t>
            </a:r>
            <a:r>
              <a:rPr lang="fa-IR" sz="3600" b="1" dirty="0">
                <a:solidFill>
                  <a:srgbClr val="000000"/>
                </a:solidFill>
                <a:cs typeface="B Kamran" panose="00000400000000000000" pitchFamily="2" charset="-78"/>
              </a:rPr>
              <a:t>شناسایی سایر گروه بیماران در معرض خطر (مانند بیماران مستعد سقوط، ابتلا به زخم فشاری و یا ترومبوآمبولیسم وریدی</a:t>
            </a:r>
            <a:r>
              <a:rPr lang="fa-IR" sz="3600" b="1" dirty="0" smtClean="0">
                <a:solidFill>
                  <a:srgbClr val="000000"/>
                </a:solidFill>
                <a:cs typeface="B Kamran" panose="00000400000000000000" pitchFamily="2" charset="-78"/>
              </a:rPr>
              <a:t>)</a:t>
            </a:r>
          </a:p>
          <a:p>
            <a:pPr algn="just" rtl="1"/>
            <a:endParaRPr lang="fa-IR" sz="3600" b="1" dirty="0">
              <a:cs typeface="B Kamran" panose="00000400000000000000" pitchFamily="2" charset="-78"/>
            </a:endParaRPr>
          </a:p>
          <a:p>
            <a:endParaRPr lang="en-US" dirty="0"/>
          </a:p>
        </p:txBody>
      </p:sp>
      <p:sp>
        <p:nvSpPr>
          <p:cNvPr id="3" name="Rounded Rectangle 2"/>
          <p:cNvSpPr/>
          <p:nvPr/>
        </p:nvSpPr>
        <p:spPr>
          <a:xfrm>
            <a:off x="536864" y="381000"/>
            <a:ext cx="807720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685800" rtl="1" eaLnBrk="1" fontAlgn="auto" latinLnBrk="0" hangingPunct="1">
              <a:lnSpc>
                <a:spcPct val="90000"/>
              </a:lnSpc>
              <a:spcBef>
                <a:spcPts val="750"/>
              </a:spcBef>
              <a:spcAft>
                <a:spcPts val="0"/>
              </a:spcAft>
              <a:buClrTx/>
              <a:buSzTx/>
              <a:tabLst/>
              <a:defRPr/>
            </a:pPr>
            <a:r>
              <a:rPr lang="fa-IR" sz="3600" b="1" dirty="0">
                <a:solidFill>
                  <a:srgbClr val="FFFF00"/>
                </a:solidFill>
                <a:cs typeface="B Kamran Outline" panose="00000400000000000000" pitchFamily="2" charset="-78"/>
              </a:rPr>
              <a:t>سیستم کدبندی رنگی در دستبندهای </a:t>
            </a:r>
            <a:r>
              <a:rPr lang="fa-IR" sz="3600" b="1" dirty="0" smtClean="0">
                <a:solidFill>
                  <a:srgbClr val="FFFF00"/>
                </a:solidFill>
                <a:cs typeface="B Kamran Outline" panose="00000400000000000000" pitchFamily="2" charset="-78"/>
              </a:rPr>
              <a:t>شناسایی</a:t>
            </a:r>
            <a:endParaRPr lang="fa-IR" sz="3600" b="1" dirty="0">
              <a:solidFill>
                <a:srgbClr val="FFFF00"/>
              </a:solidFill>
              <a:cs typeface="B Kamran Outline" panose="00000400000000000000" pitchFamily="2" charset="-78"/>
            </a:endParaRPr>
          </a:p>
        </p:txBody>
      </p:sp>
    </p:spTree>
    <p:extLst>
      <p:ext uri="{BB962C8B-B14F-4D97-AF65-F5344CB8AC3E}">
        <p14:creationId xmlns:p14="http://schemas.microsoft.com/office/powerpoint/2010/main" val="201355481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91" y="1447800"/>
            <a:ext cx="8229600" cy="5321300"/>
          </a:xfrm>
        </p:spPr>
        <p:txBody>
          <a:bodyPr>
            <a:normAutofit lnSpcReduction="10000"/>
          </a:bodyPr>
          <a:lstStyle/>
          <a:p>
            <a:pPr marL="109537" indent="0" algn="r" rtl="1">
              <a:buNone/>
            </a:pPr>
            <a:endParaRPr lang="fa-IR" b="1" dirty="0">
              <a:solidFill>
                <a:srgbClr val="0070C0"/>
              </a:solidFill>
              <a:cs typeface="B Kamran Outline" panose="00000400000000000000" pitchFamily="2" charset="-78"/>
            </a:endParaRPr>
          </a:p>
          <a:p>
            <a:pPr algn="r" rtl="1">
              <a:buFont typeface="Wingdings" panose="05000000000000000000" pitchFamily="2" charset="2"/>
              <a:buChar char="q"/>
            </a:pPr>
            <a:r>
              <a:rPr lang="fa-IR" sz="2400" b="1" dirty="0">
                <a:cs typeface="B Kamran" panose="00000400000000000000" pitchFamily="2" charset="-78"/>
              </a:rPr>
              <a:t>در دو مرحله:</a:t>
            </a:r>
          </a:p>
          <a:p>
            <a:pPr marL="109537" indent="0" algn="r" rtl="1">
              <a:buNone/>
            </a:pPr>
            <a:r>
              <a:rPr lang="fa-IR" sz="2400" b="1" dirty="0">
                <a:cs typeface="B Kamran" panose="00000400000000000000" pitchFamily="2" charset="-78"/>
              </a:rPr>
              <a:t>دقیقاً قبل از ورود بیمار به اتاق عمل </a:t>
            </a:r>
          </a:p>
          <a:p>
            <a:pPr marL="109537" indent="0" algn="r" rtl="1">
              <a:buNone/>
            </a:pPr>
            <a:r>
              <a:rPr lang="fa-IR" sz="2400" b="1" dirty="0">
                <a:cs typeface="B Kamran" panose="00000400000000000000" pitchFamily="2" charset="-78"/>
              </a:rPr>
              <a:t>در اتاق عمل قبل از شروع پروسیجر جراحی </a:t>
            </a:r>
            <a:endParaRPr lang="fa-IR" sz="2400" b="1" dirty="0" smtClean="0">
              <a:cs typeface="B Kamran" panose="00000400000000000000" pitchFamily="2" charset="-78"/>
            </a:endParaRPr>
          </a:p>
          <a:p>
            <a:pPr marL="109537" indent="0" algn="r" rtl="1">
              <a:buNone/>
            </a:pPr>
            <a:endParaRPr lang="fa-IR" dirty="0">
              <a:cs typeface="B Kamran" panose="00000400000000000000" pitchFamily="2" charset="-78"/>
            </a:endParaRPr>
          </a:p>
          <a:p>
            <a:pPr marL="109537" indent="0" algn="r" rtl="1">
              <a:buNone/>
            </a:pPr>
            <a:r>
              <a:rPr lang="fa-IR" sz="2800" b="1" dirty="0">
                <a:solidFill>
                  <a:srgbClr val="FF0000"/>
                </a:solidFill>
                <a:cs typeface="B Kamran" panose="00000400000000000000" pitchFamily="2" charset="-78"/>
              </a:rPr>
              <a:t>یکی از اعضای تیم جراحی، </a:t>
            </a:r>
            <a:r>
              <a:rPr lang="fa-IR" sz="2800" b="1" dirty="0">
                <a:solidFill>
                  <a:srgbClr val="0070C0"/>
                </a:solidFill>
                <a:cs typeface="B Kamran" panose="00000400000000000000" pitchFamily="2" charset="-78"/>
              </a:rPr>
              <a:t>از </a:t>
            </a:r>
            <a:r>
              <a:rPr lang="fa-IR" sz="2800" b="1" dirty="0" smtClean="0">
                <a:solidFill>
                  <a:srgbClr val="0070C0"/>
                </a:solidFill>
                <a:cs typeface="B Kamran" panose="00000400000000000000" pitchFamily="2" charset="-78"/>
              </a:rPr>
              <a:t>بیمار درخواست </a:t>
            </a:r>
            <a:r>
              <a:rPr lang="fa-IR" sz="2800" b="1" dirty="0">
                <a:solidFill>
                  <a:srgbClr val="0070C0"/>
                </a:solidFill>
                <a:cs typeface="B Kamran" panose="00000400000000000000" pitchFamily="2" charset="-78"/>
              </a:rPr>
              <a:t>نماید </a:t>
            </a:r>
            <a:r>
              <a:rPr lang="fa-IR" sz="2800" b="1" dirty="0">
                <a:solidFill>
                  <a:srgbClr val="FF0000"/>
                </a:solidFill>
                <a:cs typeface="B Kamran" panose="00000400000000000000" pitchFamily="2" charset="-78"/>
              </a:rPr>
              <a:t>تا موارد زیر را به زبان آورد</a:t>
            </a:r>
            <a:r>
              <a:rPr lang="fa-IR" sz="2800" b="1" dirty="0" smtClean="0">
                <a:solidFill>
                  <a:srgbClr val="FF0000"/>
                </a:solidFill>
                <a:cs typeface="B Kamran" panose="00000400000000000000" pitchFamily="2" charset="-78"/>
              </a:rPr>
              <a:t>:</a:t>
            </a:r>
            <a:endParaRPr lang="fa-IR" b="1" dirty="0">
              <a:solidFill>
                <a:srgbClr val="FF0000"/>
              </a:solidFill>
              <a:cs typeface="B Kamran" panose="00000400000000000000" pitchFamily="2" charset="-78"/>
            </a:endParaRPr>
          </a:p>
          <a:p>
            <a:pPr marL="109537" indent="0" algn="r" rtl="1">
              <a:buNone/>
            </a:pPr>
            <a:r>
              <a:rPr lang="fa-IR" sz="2400" b="1" dirty="0">
                <a:solidFill>
                  <a:srgbClr val="FF0000"/>
                </a:solidFill>
                <a:cs typeface="B Kamran" panose="00000400000000000000" pitchFamily="2" charset="-78"/>
              </a:rPr>
              <a:t> </a:t>
            </a:r>
            <a:r>
              <a:rPr lang="fa-IR" sz="2400" b="1" dirty="0" smtClean="0">
                <a:solidFill>
                  <a:srgbClr val="FF0000"/>
                </a:solidFill>
                <a:cs typeface="B Kamran" panose="00000400000000000000" pitchFamily="2" charset="-78"/>
              </a:rPr>
              <a:t>  </a:t>
            </a:r>
            <a:r>
              <a:rPr lang="fa-IR" sz="2400" b="1" dirty="0">
                <a:cs typeface="B Kamran" panose="00000400000000000000" pitchFamily="2" charset="-78"/>
              </a:rPr>
              <a:t> </a:t>
            </a:r>
            <a:r>
              <a:rPr lang="fa-IR" sz="2000" b="1" dirty="0">
                <a:cs typeface="B Kamran" panose="00000400000000000000" pitchFamily="2" charset="-78"/>
              </a:rPr>
              <a:t>نام و نام خانوادگی</a:t>
            </a:r>
          </a:p>
          <a:p>
            <a:pPr marL="392113" lvl="1" indent="0" algn="r" rtl="1">
              <a:buNone/>
            </a:pPr>
            <a:r>
              <a:rPr lang="fa-IR" sz="2000" b="1" dirty="0">
                <a:cs typeface="B Kamran" panose="00000400000000000000" pitchFamily="2" charset="-78"/>
              </a:rPr>
              <a:t>موضع عمل</a:t>
            </a:r>
          </a:p>
          <a:p>
            <a:pPr marL="392113" lvl="1" indent="0" algn="r" rtl="1">
              <a:buNone/>
            </a:pPr>
            <a:r>
              <a:rPr lang="fa-IR" sz="2000" b="1" dirty="0">
                <a:cs typeface="B Kamran" panose="00000400000000000000" pitchFamily="2" charset="-78"/>
              </a:rPr>
              <a:t>نوع اقدام جراحیِ برنامه ریزی شده </a:t>
            </a:r>
          </a:p>
          <a:p>
            <a:pPr marL="392113" lvl="1" indent="0" algn="r" rtl="1">
              <a:buNone/>
            </a:pPr>
            <a:endParaRPr lang="fa-IR" b="1" dirty="0">
              <a:cs typeface="B Kamran" panose="00000400000000000000" pitchFamily="2" charset="-78"/>
            </a:endParaRPr>
          </a:p>
          <a:p>
            <a:pPr marL="109537" indent="0" algn="r" rtl="1">
              <a:buNone/>
            </a:pPr>
            <a:r>
              <a:rPr lang="fa-IR" sz="2800" b="1" dirty="0" smtClean="0">
                <a:solidFill>
                  <a:srgbClr val="FF0000"/>
                </a:solidFill>
                <a:cs typeface="B Kamran" panose="00000400000000000000" pitchFamily="2" charset="-78"/>
              </a:rPr>
              <a:t>تطبیق با:</a:t>
            </a:r>
            <a:endParaRPr lang="fa-IR" b="1" dirty="0">
              <a:solidFill>
                <a:srgbClr val="FF0000"/>
              </a:solidFill>
              <a:cs typeface="B Kamran" panose="00000400000000000000" pitchFamily="2" charset="-78"/>
            </a:endParaRPr>
          </a:p>
          <a:p>
            <a:pPr marL="392113" lvl="1" indent="0" algn="r" rtl="1">
              <a:buNone/>
            </a:pPr>
            <a:r>
              <a:rPr lang="fa-IR" sz="2000" b="1" dirty="0">
                <a:cs typeface="B Kamran" panose="00000400000000000000" pitchFamily="2" charset="-78"/>
              </a:rPr>
              <a:t>دستبند شناسایی بیمار</a:t>
            </a:r>
          </a:p>
          <a:p>
            <a:pPr marL="392113" lvl="1" indent="0" algn="r" rtl="1">
              <a:buNone/>
            </a:pPr>
            <a:r>
              <a:rPr lang="fa-IR" sz="2000" b="1" dirty="0">
                <a:cs typeface="B Kamran" panose="00000400000000000000" pitchFamily="2" charset="-78"/>
              </a:rPr>
              <a:t> </a:t>
            </a:r>
            <a:r>
              <a:rPr lang="fa-IR" sz="2000" b="1" dirty="0">
                <a:solidFill>
                  <a:srgbClr val="7030A0"/>
                </a:solidFill>
                <a:cs typeface="B Kamran" panose="00000400000000000000" pitchFamily="2" charset="-78"/>
              </a:rPr>
              <a:t>پرونده بیمار</a:t>
            </a:r>
          </a:p>
          <a:p>
            <a:pPr marL="392113" lvl="1" indent="0" algn="r" rtl="1">
              <a:buNone/>
            </a:pPr>
            <a:r>
              <a:rPr lang="fa-IR" sz="2000" b="1" dirty="0">
                <a:cs typeface="B Kamran" panose="00000400000000000000" pitchFamily="2" charset="-78"/>
              </a:rPr>
              <a:t> رضایت عمل آگاهانه </a:t>
            </a:r>
            <a:r>
              <a:rPr lang="fa-IR" sz="2000" b="1" dirty="0" smtClean="0">
                <a:cs typeface="B Kamran" panose="00000400000000000000" pitchFamily="2" charset="-78"/>
              </a:rPr>
              <a:t>بیمار</a:t>
            </a:r>
            <a:endParaRPr lang="en-US" dirty="0"/>
          </a:p>
        </p:txBody>
      </p:sp>
      <p:sp>
        <p:nvSpPr>
          <p:cNvPr id="3" name="Rounded Rectangle 2"/>
          <p:cNvSpPr/>
          <p:nvPr/>
        </p:nvSpPr>
        <p:spPr>
          <a:xfrm>
            <a:off x="630382" y="152400"/>
            <a:ext cx="8077200" cy="129540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109537" indent="0" algn="ctr" rtl="1">
              <a:buNone/>
            </a:pPr>
            <a:r>
              <a:rPr lang="fa-IR" sz="3600" b="1" dirty="0">
                <a:solidFill>
                  <a:srgbClr val="FFFF00"/>
                </a:solidFill>
                <a:cs typeface="B Kamran Outline" panose="00000400000000000000" pitchFamily="2" charset="-78"/>
              </a:rPr>
              <a:t>شناسایی صحیح بیماران قبل از عمل جراحی</a:t>
            </a:r>
          </a:p>
        </p:txBody>
      </p:sp>
    </p:spTree>
    <p:extLst>
      <p:ext uri="{BB962C8B-B14F-4D97-AF65-F5344CB8AC3E}">
        <p14:creationId xmlns:p14="http://schemas.microsoft.com/office/powerpoint/2010/main" val="42086869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fa-IR" dirty="0"/>
          </a:p>
        </p:txBody>
      </p:sp>
      <p:sp>
        <p:nvSpPr>
          <p:cNvPr id="3" name="Content Placeholder 2"/>
          <p:cNvSpPr>
            <a:spLocks noGrp="1"/>
          </p:cNvSpPr>
          <p:nvPr>
            <p:ph idx="1"/>
          </p:nvPr>
        </p:nvSpPr>
        <p:spPr>
          <a:xfrm>
            <a:off x="628650" y="1981200"/>
            <a:ext cx="7886700" cy="4351338"/>
          </a:xfrm>
        </p:spPr>
        <p:txBody>
          <a:bodyPr/>
          <a:lstStyle/>
          <a:p>
            <a:pPr algn="r" rtl="1"/>
            <a:r>
              <a:rPr lang="fa-IR" sz="3600" b="1" dirty="0" smtClean="0">
                <a:cs typeface="B Kamran" panose="00000400000000000000" pitchFamily="2" charset="-78"/>
              </a:rPr>
              <a:t>مارکر گذاری محل عمل</a:t>
            </a:r>
            <a:endParaRPr lang="en-US" sz="3600" b="1" dirty="0" smtClean="0">
              <a:cs typeface="B Kamran" panose="00000400000000000000" pitchFamily="2" charset="-78"/>
            </a:endParaRPr>
          </a:p>
          <a:p>
            <a:pPr algn="r" rtl="1"/>
            <a:endParaRPr lang="fa-IR" sz="3600" b="1" dirty="0" smtClean="0">
              <a:cs typeface="B Kamran" panose="00000400000000000000" pitchFamily="2" charset="-78"/>
            </a:endParaRPr>
          </a:p>
        </p:txBody>
      </p:sp>
      <p:sp>
        <p:nvSpPr>
          <p:cNvPr id="4" name="Rounded Rectangle 3"/>
          <p:cNvSpPr/>
          <p:nvPr/>
        </p:nvSpPr>
        <p:spPr>
          <a:xfrm>
            <a:off x="533400" y="380207"/>
            <a:ext cx="807720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685800" rtl="1" eaLnBrk="1" fontAlgn="auto" latinLnBrk="0" hangingPunct="1">
              <a:lnSpc>
                <a:spcPct val="90000"/>
              </a:lnSpc>
              <a:spcBef>
                <a:spcPts val="750"/>
              </a:spcBef>
              <a:spcAft>
                <a:spcPts val="0"/>
              </a:spcAft>
              <a:buClrTx/>
              <a:buSzTx/>
              <a:tabLst/>
              <a:defRPr/>
            </a:pPr>
            <a:r>
              <a:rPr lang="fa-IR" sz="3600" dirty="0">
                <a:solidFill>
                  <a:srgbClr val="FFFF00"/>
                </a:solidFill>
                <a:cs typeface="B Kamran Outline" panose="00000400000000000000" pitchFamily="2" charset="-78"/>
              </a:rPr>
              <a:t>جراحی ایمن</a:t>
            </a:r>
            <a:r>
              <a:rPr lang="fa-IR" sz="3600" dirty="0">
                <a:solidFill>
                  <a:srgbClr val="FFFF00"/>
                </a:solidFill>
              </a:rPr>
              <a:t/>
            </a:r>
            <a:br>
              <a:rPr lang="fa-IR" sz="3600" dirty="0">
                <a:solidFill>
                  <a:srgbClr val="FFFF00"/>
                </a:solidFill>
              </a:rPr>
            </a:br>
            <a:endParaRPr lang="fa-IR" sz="3600" b="1" dirty="0">
              <a:solidFill>
                <a:srgbClr val="FFFF00"/>
              </a:solidFill>
              <a:cs typeface="B Kamran Outline" panose="00000400000000000000" pitchFamily="2" charset="-78"/>
            </a:endParaRPr>
          </a:p>
        </p:txBody>
      </p:sp>
    </p:spTree>
    <p:extLst>
      <p:ext uri="{BB962C8B-B14F-4D97-AF65-F5344CB8AC3E}">
        <p14:creationId xmlns:p14="http://schemas.microsoft.com/office/powerpoint/2010/main" val="1366877245"/>
      </p:ext>
    </p:extLst>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chemeClr val="accent1"/>
                </a:solidFill>
                <a:latin typeface="Comic Sans MS" panose="030F0702030302020204" pitchFamily="66" charset="0"/>
                <a:cs typeface="B Kamran" panose="00000400000000000000" pitchFamily="2" charset="-78"/>
              </a:rPr>
              <a:t>7</a:t>
            </a:r>
            <a:r>
              <a:rPr lang="en-US" sz="3600" dirty="0" smtClean="0">
                <a:solidFill>
                  <a:srgbClr val="FF0000"/>
                </a:solidFill>
                <a:latin typeface="Comic Sans MS" panose="030F0702030302020204" pitchFamily="66" charset="0"/>
                <a:cs typeface="B Kamran" panose="00000400000000000000" pitchFamily="2" charset="-78"/>
              </a:rPr>
              <a:t> Right</a:t>
            </a:r>
            <a:endParaRPr lang="en-US" dirty="0"/>
          </a:p>
        </p:txBody>
      </p:sp>
      <p:sp>
        <p:nvSpPr>
          <p:cNvPr id="3" name="Content Placeholder 2"/>
          <p:cNvSpPr>
            <a:spLocks noGrp="1"/>
          </p:cNvSpPr>
          <p:nvPr>
            <p:ph idx="1"/>
          </p:nvPr>
        </p:nvSpPr>
        <p:spPr/>
        <p:txBody>
          <a:bodyPr>
            <a:normAutofit lnSpcReduction="10000"/>
          </a:bodyPr>
          <a:lstStyle/>
          <a:p>
            <a:pPr marL="0" indent="0" algn="r" rtl="1">
              <a:lnSpc>
                <a:spcPct val="150000"/>
              </a:lnSpc>
              <a:buNone/>
            </a:pPr>
            <a:r>
              <a:rPr lang="fa-IR" sz="2400" b="1" dirty="0">
                <a:cs typeface="B Kamran" panose="00000400000000000000" pitchFamily="2" charset="-78"/>
              </a:rPr>
              <a:t>۱-بیمار صحیح</a:t>
            </a:r>
          </a:p>
          <a:p>
            <a:pPr marL="0" indent="0" algn="r" rtl="1">
              <a:lnSpc>
                <a:spcPct val="150000"/>
              </a:lnSpc>
              <a:buNone/>
            </a:pPr>
            <a:r>
              <a:rPr lang="fa-IR" sz="2400" b="1" dirty="0">
                <a:cs typeface="B Kamran" panose="00000400000000000000" pitchFamily="2" charset="-78"/>
              </a:rPr>
              <a:t>۲- داروی صحیح</a:t>
            </a:r>
          </a:p>
          <a:p>
            <a:pPr marL="0" indent="0" algn="r" rtl="1">
              <a:lnSpc>
                <a:spcPct val="150000"/>
              </a:lnSpc>
              <a:buNone/>
            </a:pPr>
            <a:r>
              <a:rPr lang="fa-IR" sz="2400" b="1" dirty="0">
                <a:cs typeface="B Kamran" panose="00000400000000000000" pitchFamily="2" charset="-78"/>
              </a:rPr>
              <a:t>۳- راه مصرف صحیح</a:t>
            </a:r>
          </a:p>
          <a:p>
            <a:pPr marL="0" indent="0" algn="r" rtl="1">
              <a:lnSpc>
                <a:spcPct val="150000"/>
              </a:lnSpc>
              <a:buNone/>
            </a:pPr>
            <a:r>
              <a:rPr lang="fa-IR" sz="2400" b="1" dirty="0">
                <a:cs typeface="B Kamran" panose="00000400000000000000" pitchFamily="2" charset="-78"/>
              </a:rPr>
              <a:t>۴- زمان صحیح</a:t>
            </a:r>
          </a:p>
          <a:p>
            <a:pPr marL="0" indent="0" algn="r" rtl="1">
              <a:lnSpc>
                <a:spcPct val="150000"/>
              </a:lnSpc>
              <a:buNone/>
            </a:pPr>
            <a:r>
              <a:rPr lang="fa-IR" sz="2400" b="1" dirty="0">
                <a:cs typeface="B Kamran" panose="00000400000000000000" pitchFamily="2" charset="-78"/>
              </a:rPr>
              <a:t>۵- دوز مصرف صحیح</a:t>
            </a:r>
          </a:p>
          <a:p>
            <a:pPr marL="0" indent="0" algn="r" rtl="1">
              <a:lnSpc>
                <a:spcPct val="150000"/>
              </a:lnSpc>
              <a:buNone/>
            </a:pPr>
            <a:r>
              <a:rPr lang="fa-IR" sz="2400" b="1" dirty="0">
                <a:cs typeface="B Kamran" panose="00000400000000000000" pitchFamily="2" charset="-78"/>
              </a:rPr>
              <a:t>۶- ثبت صحیح</a:t>
            </a:r>
          </a:p>
          <a:p>
            <a:pPr marL="0" indent="0" algn="r" rtl="1">
              <a:lnSpc>
                <a:spcPct val="150000"/>
              </a:lnSpc>
              <a:buNone/>
            </a:pPr>
            <a:r>
              <a:rPr lang="fa-IR" sz="2400" b="1" dirty="0">
                <a:cs typeface="B Kamran" panose="00000400000000000000" pitchFamily="2" charset="-78"/>
              </a:rPr>
              <a:t>۷- تجویز صحیح</a:t>
            </a:r>
          </a:p>
          <a:p>
            <a:pPr algn="r" rtl="1"/>
            <a:endParaRPr lang="en-US" dirty="0"/>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33600"/>
            <a:ext cx="4572000" cy="4342606"/>
          </a:xfrm>
          <a:prstGeom prst="rect">
            <a:avLst/>
          </a:prstGeom>
        </p:spPr>
      </p:pic>
    </p:spTree>
    <p:extLst>
      <p:ext uri="{BB962C8B-B14F-4D97-AF65-F5344CB8AC3E}">
        <p14:creationId xmlns:p14="http://schemas.microsoft.com/office/powerpoint/2010/main" val="1873298787"/>
      </p:ext>
    </p:extLst>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484" y="1219200"/>
            <a:ext cx="7886700" cy="4351338"/>
          </a:xfrm>
        </p:spPr>
        <p:txBody>
          <a:bodyPr>
            <a:normAutofit/>
          </a:bodyPr>
          <a:lstStyle/>
          <a:p>
            <a:pPr marL="0" indent="0" algn="ctr">
              <a:buNone/>
            </a:pPr>
            <a:r>
              <a:rPr lang="fa-IR" sz="5400" b="1" dirty="0" smtClean="0">
                <a:solidFill>
                  <a:srgbClr val="FF0000"/>
                </a:solidFill>
                <a:cs typeface="B Kamran Outline" panose="00000400000000000000" pitchFamily="2" charset="-78"/>
              </a:rPr>
              <a:t>داروهای هشدار بالا</a:t>
            </a:r>
            <a:endParaRPr lang="en-US" sz="5400" b="1" dirty="0">
              <a:solidFill>
                <a:srgbClr val="FF0000"/>
              </a:solidFill>
              <a:cs typeface="B Kamran Outline" panose="00000400000000000000" pitchFamily="2" charset="-78"/>
            </a:endParaRPr>
          </a:p>
        </p:txBody>
      </p:sp>
      <p:pic>
        <p:nvPicPr>
          <p:cNvPr id="4" name="Picture 3"/>
          <p:cNvPicPr>
            <a:picLocks noChangeAspect="1"/>
          </p:cNvPicPr>
          <p:nvPr/>
        </p:nvPicPr>
        <p:blipFill>
          <a:blip r:embed="rId2"/>
          <a:stretch>
            <a:fillRect/>
          </a:stretch>
        </p:blipFill>
        <p:spPr>
          <a:xfrm>
            <a:off x="556484" y="2971800"/>
            <a:ext cx="7520716" cy="2066723"/>
          </a:xfrm>
          <a:prstGeom prst="rect">
            <a:avLst/>
          </a:prstGeom>
        </p:spPr>
      </p:pic>
    </p:spTree>
    <p:extLst>
      <p:ext uri="{BB962C8B-B14F-4D97-AF65-F5344CB8AC3E}">
        <p14:creationId xmlns:p14="http://schemas.microsoft.com/office/powerpoint/2010/main" val="1375654008"/>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987674"/>
          </a:xfrm>
        </p:spPr>
        <p:txBody>
          <a:bodyPr/>
          <a:lstStyle/>
          <a:p>
            <a:pPr algn="r">
              <a:lnSpc>
                <a:spcPct val="200000"/>
              </a:lnSpc>
            </a:pPr>
            <a:r>
              <a:rPr lang="fa-IR" b="1" dirty="0" smtClean="0">
                <a:cs typeface="2  Kamran" panose="00000400000000000000" pitchFamily="2" charset="-78"/>
              </a:rPr>
              <a:t>دستورالعمل جراحی ایمن</a:t>
            </a:r>
            <a:br>
              <a:rPr lang="fa-IR" b="1" dirty="0" smtClean="0">
                <a:cs typeface="2  Kamran" panose="00000400000000000000" pitchFamily="2" charset="-78"/>
              </a:rPr>
            </a:br>
            <a:r>
              <a:rPr lang="fa-IR" b="1" dirty="0" smtClean="0">
                <a:cs typeface="2  Kamran" panose="00000400000000000000" pitchFamily="2" charset="-78"/>
              </a:rPr>
              <a:t>چک لیست جراحی ایمن</a:t>
            </a:r>
            <a:endParaRPr lang="en-US" b="1" dirty="0">
              <a:cs typeface="2  Kamran" panose="00000400000000000000" pitchFamily="2" charset="-78"/>
            </a:endParaRPr>
          </a:p>
        </p:txBody>
      </p:sp>
    </p:spTree>
    <p:extLst>
      <p:ext uri="{BB962C8B-B14F-4D97-AF65-F5344CB8AC3E}">
        <p14:creationId xmlns:p14="http://schemas.microsoft.com/office/powerpoint/2010/main" val="3932338471"/>
      </p:ext>
    </p:extLst>
  </p:cSld>
  <p:clrMapOvr>
    <a:masterClrMapping/>
  </p:clrMapOvr>
  <p:transition spd="slow">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886700" cy="6096000"/>
          </a:xfrm>
        </p:spPr>
        <p:txBody>
          <a:bodyPr>
            <a:normAutofit/>
          </a:bodyPr>
          <a:lstStyle/>
          <a:p>
            <a:pPr marL="0" indent="0" algn="ctr" rtl="1">
              <a:buNone/>
            </a:pPr>
            <a:r>
              <a:rPr lang="fa-IR" sz="2800" b="1" dirty="0">
                <a:latin typeface="Comic Sans MS" panose="030F0702030302020204" pitchFamily="66" charset="0"/>
                <a:cs typeface="B Kamran Outline" panose="00000400000000000000" pitchFamily="2" charset="-78"/>
              </a:rPr>
              <a:t>روش </a:t>
            </a:r>
            <a:r>
              <a:rPr lang="fa-IR" sz="2800" b="1" dirty="0" smtClean="0">
                <a:latin typeface="Comic Sans MS" panose="030F0702030302020204" pitchFamily="66" charset="0"/>
                <a:cs typeface="B Kamran Outline" panose="00000400000000000000" pitchFamily="2" charset="-78"/>
              </a:rPr>
              <a:t>نگارش  </a:t>
            </a:r>
            <a:r>
              <a:rPr lang="en-US" sz="2800" b="1" dirty="0">
                <a:solidFill>
                  <a:schemeClr val="accent6">
                    <a:lumMod val="75000"/>
                  </a:schemeClr>
                </a:solidFill>
                <a:latin typeface="Comic Sans MS" panose="030F0702030302020204" pitchFamily="66" charset="0"/>
                <a:cs typeface="B Kamran Outline" panose="00000400000000000000" pitchFamily="2" charset="-78"/>
              </a:rPr>
              <a:t>Tall Man </a:t>
            </a:r>
            <a:r>
              <a:rPr lang="en-US" sz="2800" b="1" dirty="0" smtClean="0">
                <a:solidFill>
                  <a:schemeClr val="accent6">
                    <a:lumMod val="75000"/>
                  </a:schemeClr>
                </a:solidFill>
                <a:latin typeface="Comic Sans MS" panose="030F0702030302020204" pitchFamily="66" charset="0"/>
                <a:cs typeface="B Kamran Outline" panose="00000400000000000000" pitchFamily="2" charset="-78"/>
              </a:rPr>
              <a:t>Lettering</a:t>
            </a:r>
            <a:endParaRPr lang="fa-IR" sz="2800" b="1" dirty="0" smtClean="0">
              <a:solidFill>
                <a:schemeClr val="accent6">
                  <a:lumMod val="75000"/>
                </a:schemeClr>
              </a:solidFill>
              <a:latin typeface="Comic Sans MS" panose="030F0702030302020204" pitchFamily="66" charset="0"/>
              <a:cs typeface="B Kamran Outline" panose="00000400000000000000" pitchFamily="2" charset="-78"/>
            </a:endParaRPr>
          </a:p>
          <a:p>
            <a:pPr algn="r" rtl="1"/>
            <a:endParaRPr lang="fa-IR" b="1" dirty="0" smtClean="0">
              <a:solidFill>
                <a:srgbClr val="FF0000"/>
              </a:solidFill>
              <a:latin typeface="Comic Sans MS" panose="030F0702030302020204" pitchFamily="66" charset="0"/>
              <a:cs typeface="B Kamran Outline" panose="00000400000000000000" pitchFamily="2" charset="-78"/>
            </a:endParaRPr>
          </a:p>
          <a:p>
            <a:pPr algn="r" rtl="1"/>
            <a:r>
              <a:rPr lang="fa-IR" b="1" dirty="0">
                <a:cs typeface="B Kamran" panose="00000400000000000000" pitchFamily="2" charset="-78"/>
              </a:rPr>
              <a:t>در هنگام نسخه نويسي و نسخه برداري داروهاي با هشدار بالا كه داراي اسامي مشابه مي باشند، </a:t>
            </a:r>
            <a:r>
              <a:rPr lang="fa-IR" b="1" dirty="0" smtClean="0">
                <a:cs typeface="B Kamran" panose="00000400000000000000" pitchFamily="2" charset="-78"/>
              </a:rPr>
              <a:t>این روش </a:t>
            </a:r>
            <a:r>
              <a:rPr lang="fa-IR" b="1" dirty="0" smtClean="0">
                <a:latin typeface="Comic Sans MS" panose="030F0702030302020204" pitchFamily="66" charset="0"/>
                <a:cs typeface="B Kamran" panose="00000400000000000000" pitchFamily="2" charset="-78"/>
              </a:rPr>
              <a:t>استفاده شود</a:t>
            </a:r>
          </a:p>
          <a:p>
            <a:pPr marL="0" indent="0" algn="r" rtl="1">
              <a:buNone/>
            </a:pPr>
            <a:endParaRPr lang="en-US" b="1" dirty="0" smtClean="0">
              <a:cs typeface="B Kamran" panose="00000400000000000000" pitchFamily="2" charset="-78"/>
            </a:endParaRPr>
          </a:p>
          <a:p>
            <a:pPr algn="r" rtl="1"/>
            <a:r>
              <a:rPr lang="fa-IR" b="1" dirty="0" smtClean="0">
                <a:cs typeface="B Kamran" panose="00000400000000000000" pitchFamily="2" charset="-78"/>
              </a:rPr>
              <a:t>این روش برای نوشتن بخشی از نام دارو ها با حروف بزرگ و برای کمک به تشخیص داروهای کاملا مشابه، از یکدیگر می‌باشد.</a:t>
            </a:r>
          </a:p>
          <a:p>
            <a:pPr algn="r" rtl="1"/>
            <a:endParaRPr lang="fa-IR" b="1" dirty="0" smtClean="0">
              <a:cs typeface="B Kamran" panose="00000400000000000000" pitchFamily="2" charset="-78"/>
            </a:endParaRPr>
          </a:p>
          <a:p>
            <a:pPr algn="r" rtl="1"/>
            <a:r>
              <a:rPr lang="fa-IR" b="1" dirty="0" smtClean="0">
                <a:cs typeface="B Kamran" panose="00000400000000000000" pitchFamily="2" charset="-78"/>
              </a:rPr>
              <a:t>نمونه هایی از این نوع نگارش:</a:t>
            </a:r>
          </a:p>
          <a:p>
            <a:pPr marL="0" indent="0" rtl="1">
              <a:buNone/>
            </a:pPr>
            <a:r>
              <a:rPr lang="en-US" sz="3200" b="1" dirty="0" err="1" smtClean="0">
                <a:solidFill>
                  <a:srgbClr val="327032"/>
                </a:solidFill>
                <a:latin typeface="Comic Sans MS" panose="030F0702030302020204" pitchFamily="66" charset="0"/>
                <a:cs typeface="B Kamran" panose="00000400000000000000" pitchFamily="2" charset="-78"/>
              </a:rPr>
              <a:t>DOBUT</a:t>
            </a:r>
            <a:r>
              <a:rPr lang="en-US" sz="3200" b="1" dirty="0" err="1" smtClean="0">
                <a:solidFill>
                  <a:srgbClr val="0070C0"/>
                </a:solidFill>
                <a:latin typeface="Comic Sans MS" panose="030F0702030302020204" pitchFamily="66" charset="0"/>
                <a:cs typeface="B Kamran" panose="00000400000000000000" pitchFamily="2" charset="-78"/>
              </a:rPr>
              <a:t>amine</a:t>
            </a:r>
            <a:endParaRPr lang="en-US" sz="3200" b="1" dirty="0" smtClean="0">
              <a:solidFill>
                <a:srgbClr val="0070C0"/>
              </a:solidFill>
              <a:latin typeface="Comic Sans MS" panose="030F0702030302020204" pitchFamily="66" charset="0"/>
              <a:cs typeface="B Kamran" panose="00000400000000000000" pitchFamily="2" charset="-78"/>
            </a:endParaRPr>
          </a:p>
          <a:p>
            <a:pPr marL="0" indent="0" rtl="1">
              <a:buNone/>
            </a:pPr>
            <a:r>
              <a:rPr lang="en-US" sz="3200" b="1" dirty="0" err="1" smtClean="0">
                <a:solidFill>
                  <a:srgbClr val="327032"/>
                </a:solidFill>
                <a:latin typeface="Comic Sans MS" panose="030F0702030302020204" pitchFamily="66" charset="0"/>
                <a:cs typeface="B Kamran" panose="00000400000000000000" pitchFamily="2" charset="-78"/>
              </a:rPr>
              <a:t>DOP</a:t>
            </a:r>
            <a:r>
              <a:rPr lang="en-US" sz="3200" b="1" dirty="0" err="1" smtClean="0">
                <a:solidFill>
                  <a:srgbClr val="0070C0"/>
                </a:solidFill>
                <a:latin typeface="Comic Sans MS" panose="030F0702030302020204" pitchFamily="66" charset="0"/>
                <a:cs typeface="B Kamran" panose="00000400000000000000" pitchFamily="2" charset="-78"/>
              </a:rPr>
              <a:t>amine</a:t>
            </a:r>
            <a:endParaRPr lang="en-US" sz="3200" b="1" dirty="0" smtClean="0">
              <a:solidFill>
                <a:srgbClr val="0070C0"/>
              </a:solidFill>
              <a:latin typeface="Comic Sans MS" panose="030F0702030302020204" pitchFamily="66" charset="0"/>
              <a:cs typeface="B Kamran" panose="00000400000000000000" pitchFamily="2" charset="-78"/>
            </a:endParaRPr>
          </a:p>
          <a:p>
            <a:pPr algn="r" rtl="1"/>
            <a:endParaRPr lang="en-US" b="1" dirty="0" smtClean="0">
              <a:cs typeface="B Kamran" panose="00000400000000000000" pitchFamily="2" charset="-78"/>
            </a:endParaRPr>
          </a:p>
          <a:p>
            <a:pPr algn="r" rtl="1"/>
            <a:endParaRPr lang="fa-IR" b="1" dirty="0" smtClean="0">
              <a:cs typeface="B Kamran" panose="00000400000000000000" pitchFamily="2" charset="-78"/>
            </a:endParaRPr>
          </a:p>
          <a:p>
            <a:pPr algn="r" rtl="1"/>
            <a:r>
              <a:rPr lang="fa-IR" b="1" dirty="0" smtClean="0">
                <a:cs typeface="B Kamran" panose="00000400000000000000" pitchFamily="2" charset="-78"/>
              </a:rPr>
              <a:t>توجه: </a:t>
            </a:r>
            <a:r>
              <a:rPr lang="fa-IR" b="1" dirty="0" smtClean="0">
                <a:solidFill>
                  <a:srgbClr val="0070C0"/>
                </a:solidFill>
                <a:cs typeface="B Kamran" panose="00000400000000000000" pitchFamily="2" charset="-78"/>
              </a:rPr>
              <a:t>در این روش </a:t>
            </a:r>
            <a:r>
              <a:rPr lang="fa-IR" b="1" u="sng" dirty="0" smtClean="0">
                <a:solidFill>
                  <a:srgbClr val="0070C0"/>
                </a:solidFill>
                <a:cs typeface="B Kamran" panose="00000400000000000000" pitchFamily="2" charset="-78"/>
              </a:rPr>
              <a:t>حروف غیر‌مشابه </a:t>
            </a:r>
            <a:r>
              <a:rPr lang="fa-IR" b="1" dirty="0" smtClean="0">
                <a:solidFill>
                  <a:srgbClr val="0070C0"/>
                </a:solidFill>
                <a:cs typeface="B Kamran" panose="00000400000000000000" pitchFamily="2" charset="-78"/>
              </a:rPr>
              <a:t>دو دارو، با </a:t>
            </a:r>
            <a:r>
              <a:rPr lang="fa-IR" b="1" u="sng" dirty="0" smtClean="0">
                <a:solidFill>
                  <a:srgbClr val="0070C0"/>
                </a:solidFill>
                <a:cs typeface="B Kamran" panose="00000400000000000000" pitchFamily="2" charset="-78"/>
              </a:rPr>
              <a:t>حروف بزرگ </a:t>
            </a:r>
            <a:r>
              <a:rPr lang="fa-IR" b="1" dirty="0" smtClean="0">
                <a:solidFill>
                  <a:srgbClr val="0070C0"/>
                </a:solidFill>
                <a:cs typeface="B Kamran" panose="00000400000000000000" pitchFamily="2" charset="-78"/>
              </a:rPr>
              <a:t>نوشته می‌شوند</a:t>
            </a:r>
            <a:r>
              <a:rPr lang="fa-IR" b="1" dirty="0" smtClean="0">
                <a:cs typeface="B Kamran" panose="00000400000000000000" pitchFamily="2" charset="-78"/>
              </a:rPr>
              <a:t>تا جلب توجه کنند.</a:t>
            </a:r>
          </a:p>
          <a:p>
            <a:endParaRPr lang="en-US" dirty="0"/>
          </a:p>
        </p:txBody>
      </p:sp>
    </p:spTree>
    <p:extLst>
      <p:ext uri="{BB962C8B-B14F-4D97-AF65-F5344CB8AC3E}">
        <p14:creationId xmlns:p14="http://schemas.microsoft.com/office/powerpoint/2010/main" val="4109060069"/>
      </p:ext>
    </p:extLst>
  </p:cSld>
  <p:clrMapOvr>
    <a:masterClrMapping/>
  </p:clrMapOvr>
  <p:transition spd="slow">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759546"/>
            <a:ext cx="7886700" cy="1325563"/>
          </a:xfrm>
        </p:spPr>
        <p:txBody>
          <a:bodyPr>
            <a:normAutofit fontScale="90000"/>
          </a:bodyPr>
          <a:lstStyle/>
          <a:p>
            <a:pPr algn="r"/>
            <a:r>
              <a:rPr lang="fa-IR" sz="3200" b="1" dirty="0" smtClean="0">
                <a:solidFill>
                  <a:srgbClr val="FF0000"/>
                </a:solidFill>
                <a:effectLst/>
                <a:cs typeface="B Kamran Outline" panose="00000400000000000000" pitchFamily="2" charset="-78"/>
              </a:rPr>
              <a:t>ضوابط برچسب‌گذاری </a:t>
            </a:r>
            <a:r>
              <a:rPr lang="fa-IR" sz="3200" b="1" dirty="0" smtClean="0">
                <a:solidFill>
                  <a:schemeClr val="accent1"/>
                </a:solidFill>
                <a:effectLst/>
                <a:cs typeface="B Kamran Outline" panose="00000400000000000000" pitchFamily="2" charset="-78"/>
              </a:rPr>
              <a:t>۱۲</a:t>
            </a:r>
            <a:r>
              <a:rPr lang="fa-IR" sz="3200" b="1" dirty="0" smtClean="0">
                <a:solidFill>
                  <a:srgbClr val="FF0000"/>
                </a:solidFill>
                <a:effectLst/>
                <a:cs typeface="B Kamran Outline" panose="00000400000000000000" pitchFamily="2" charset="-78"/>
              </a:rPr>
              <a:t> قلم داروی تزریقی با هشدار بالا</a:t>
            </a:r>
            <a:br>
              <a:rPr lang="fa-IR" sz="3200" b="1" dirty="0" smtClean="0">
                <a:solidFill>
                  <a:srgbClr val="FF0000"/>
                </a:solidFill>
                <a:effectLst/>
                <a:cs typeface="B Kamran Outline" panose="00000400000000000000" pitchFamily="2" charset="-78"/>
              </a:rPr>
            </a:br>
            <a:r>
              <a:rPr lang="fa-IR" sz="3200" b="1" dirty="0" smtClean="0">
                <a:solidFill>
                  <a:srgbClr val="0070C0"/>
                </a:solidFill>
                <a:effectLst/>
                <a:cs typeface="B Kamran Outline" panose="00000400000000000000" pitchFamily="2" charset="-78"/>
              </a:rPr>
              <a:t/>
            </a:r>
            <a:br>
              <a:rPr lang="fa-IR" sz="3200" b="1" dirty="0" smtClean="0">
                <a:solidFill>
                  <a:srgbClr val="0070C0"/>
                </a:solidFill>
                <a:effectLst/>
                <a:cs typeface="B Kamran Outline" panose="00000400000000000000" pitchFamily="2" charset="-78"/>
              </a:rPr>
            </a:br>
            <a:r>
              <a:rPr lang="fa-IR" sz="2000" b="1" dirty="0" smtClean="0">
                <a:solidFill>
                  <a:srgbClr val="0070C0"/>
                </a:solidFill>
                <a:cs typeface="B Kamran" panose="00000400000000000000" pitchFamily="2" charset="-78"/>
              </a:rPr>
              <a:t>برای این ۱۲ داروی تزریقی، ضروری است علاوه بر رعایت اصول عمومی برچسب گذاری داروهای با هشدار بالا، بر روی هر آمپول یا ویال برچسب‌ هشدار، الصاق شود</a:t>
            </a:r>
            <a:r>
              <a:rPr lang="fa-IR" sz="3600" b="1" dirty="0" smtClean="0">
                <a:solidFill>
                  <a:srgbClr val="0070C0"/>
                </a:solidFill>
                <a:cs typeface="B Kamran" panose="00000400000000000000" pitchFamily="2" charset="-78"/>
              </a:rPr>
              <a:t>.</a:t>
            </a:r>
            <a:r>
              <a:rPr lang="fa-IR" sz="3600" b="1" dirty="0" smtClean="0">
                <a:cs typeface="B Kamran" panose="00000400000000000000" pitchFamily="2" charset="-78"/>
              </a:rPr>
              <a:t/>
            </a:r>
            <a:br>
              <a:rPr lang="fa-IR" sz="3600" b="1" dirty="0" smtClean="0">
                <a:cs typeface="B Kamran" panose="00000400000000000000" pitchFamily="2" charset="-78"/>
              </a:rPr>
            </a:br>
            <a:endParaRPr lang="en-US" dirty="0"/>
          </a:p>
        </p:txBody>
      </p:sp>
      <p:sp>
        <p:nvSpPr>
          <p:cNvPr id="3" name="Content Placeholder 2"/>
          <p:cNvSpPr>
            <a:spLocks noGrp="1"/>
          </p:cNvSpPr>
          <p:nvPr>
            <p:ph sz="half" idx="1"/>
          </p:nvPr>
        </p:nvSpPr>
        <p:spPr>
          <a:xfrm>
            <a:off x="628650" y="1905000"/>
            <a:ext cx="3886200" cy="4800600"/>
          </a:xfrm>
        </p:spPr>
        <p:txBody>
          <a:bodyPr>
            <a:normAutofit/>
          </a:bodyPr>
          <a:lstStyle/>
          <a:p>
            <a:pPr algn="r" rtl="1"/>
            <a:endParaRPr lang="fa-IR" b="1" dirty="0" smtClean="0"/>
          </a:p>
          <a:p>
            <a:pPr marL="0" indent="0" algn="r" rtl="1">
              <a:buNone/>
            </a:pPr>
            <a:endParaRPr lang="fa-IR" b="1" dirty="0" smtClean="0">
              <a:cs typeface="B Kamran" panose="00000400000000000000" pitchFamily="2" charset="-78"/>
            </a:endParaRPr>
          </a:p>
          <a:p>
            <a:pPr marL="457200" indent="-457200" algn="r" rtl="1">
              <a:buFont typeface="+mj-lt"/>
              <a:buAutoNum type="arabicPeriod" startAt="7"/>
            </a:pPr>
            <a:r>
              <a:rPr lang="fa-IR" b="1" dirty="0" smtClean="0">
                <a:cs typeface="B Kamran" panose="00000400000000000000" pitchFamily="2" charset="-78"/>
              </a:rPr>
              <a:t>آتروپین</a:t>
            </a:r>
          </a:p>
          <a:p>
            <a:pPr marL="457200" indent="-457200" algn="r" rtl="1">
              <a:buFont typeface="+mj-lt"/>
              <a:buAutoNum type="arabicPeriod" startAt="7"/>
            </a:pPr>
            <a:r>
              <a:rPr lang="fa-IR" b="1" dirty="0" smtClean="0">
                <a:cs typeface="B Kamran" panose="00000400000000000000" pitchFamily="2" charset="-78"/>
              </a:rPr>
              <a:t>اپی‌نفرین</a:t>
            </a:r>
          </a:p>
          <a:p>
            <a:pPr marL="457200" indent="-457200" algn="r" rtl="1">
              <a:buFont typeface="+mj-lt"/>
              <a:buAutoNum type="arabicPeriod" startAt="7"/>
            </a:pPr>
            <a:r>
              <a:rPr lang="fa-IR" b="1" dirty="0" smtClean="0">
                <a:cs typeface="B Kamran" panose="00000400000000000000" pitchFamily="2" charset="-78"/>
              </a:rPr>
              <a:t>هپارین سدیم</a:t>
            </a:r>
          </a:p>
          <a:p>
            <a:pPr marL="457200" indent="-457200" algn="r" rtl="1">
              <a:buFont typeface="+mj-lt"/>
              <a:buAutoNum type="arabicPeriod" startAt="7"/>
            </a:pPr>
            <a:r>
              <a:rPr lang="fa-IR" b="1" dirty="0" smtClean="0">
                <a:cs typeface="B Kamran" panose="00000400000000000000" pitchFamily="2" charset="-78"/>
              </a:rPr>
              <a:t>رتپلاز</a:t>
            </a:r>
          </a:p>
          <a:p>
            <a:pPr marL="457200" indent="-457200" algn="r" rtl="1">
              <a:buFont typeface="+mj-lt"/>
              <a:buAutoNum type="arabicPeriod" startAt="7"/>
            </a:pPr>
            <a:r>
              <a:rPr lang="fa-IR" b="1" dirty="0" smtClean="0">
                <a:cs typeface="B Kamran" panose="00000400000000000000" pitchFamily="2" charset="-78"/>
              </a:rPr>
              <a:t>هالوپریدول</a:t>
            </a:r>
          </a:p>
          <a:p>
            <a:pPr marL="457200" indent="-457200" algn="r" rtl="1">
              <a:buFont typeface="+mj-lt"/>
              <a:buAutoNum type="arabicPeriod" startAt="7"/>
            </a:pPr>
            <a:r>
              <a:rPr lang="fa-IR" b="1" dirty="0" smtClean="0">
                <a:cs typeface="B Kamran" panose="00000400000000000000" pitchFamily="2" charset="-78"/>
              </a:rPr>
              <a:t>پروپرانولول</a:t>
            </a:r>
          </a:p>
          <a:p>
            <a:pPr marL="0" indent="0" algn="r" rtl="1">
              <a:buNone/>
            </a:pPr>
            <a:endParaRPr lang="fa-IR" b="1" dirty="0" smtClean="0">
              <a:cs typeface="B Kamran" panose="00000400000000000000" pitchFamily="2" charset="-78"/>
            </a:endParaRPr>
          </a:p>
          <a:p>
            <a:pPr marL="0" indent="0" algn="r" rtl="1">
              <a:buNone/>
            </a:pPr>
            <a:endParaRPr lang="fa-IR" b="1" dirty="0" smtClean="0">
              <a:cs typeface="B Kamran" panose="00000400000000000000" pitchFamily="2" charset="-78"/>
            </a:endParaRPr>
          </a:p>
          <a:p>
            <a:pPr marL="0" indent="0" algn="r" rtl="1">
              <a:buNone/>
            </a:pPr>
            <a:r>
              <a:rPr lang="fa-IR" b="1" dirty="0" smtClean="0">
                <a:solidFill>
                  <a:srgbClr val="0070C0"/>
                </a:solidFill>
                <a:cs typeface="B Kamran" panose="00000400000000000000" pitchFamily="2" charset="-78"/>
              </a:rPr>
              <a:t>این ۱۲ دارو، دارای بیشترین عوارض جدی ناشی از خطای دارویی در تمامی بیمارستان‌های کشور هستند.</a:t>
            </a:r>
          </a:p>
          <a:p>
            <a:endParaRPr lang="en-US" dirty="0"/>
          </a:p>
        </p:txBody>
      </p:sp>
      <p:sp>
        <p:nvSpPr>
          <p:cNvPr id="5" name="Content Placeholder 4"/>
          <p:cNvSpPr>
            <a:spLocks noGrp="1"/>
          </p:cNvSpPr>
          <p:nvPr>
            <p:ph sz="half" idx="2"/>
          </p:nvPr>
        </p:nvSpPr>
        <p:spPr>
          <a:xfrm>
            <a:off x="4724400" y="2085109"/>
            <a:ext cx="3886200" cy="4351338"/>
          </a:xfrm>
        </p:spPr>
        <p:txBody>
          <a:bodyPr>
            <a:normAutofit/>
          </a:bodyPr>
          <a:lstStyle/>
          <a:p>
            <a:pPr marL="0" indent="0" algn="r" rtl="1">
              <a:buNone/>
            </a:pPr>
            <a:endParaRPr lang="fa-IR" b="1" dirty="0" smtClean="0">
              <a:cs typeface="B Kamran" panose="00000400000000000000" pitchFamily="2" charset="-78"/>
            </a:endParaRPr>
          </a:p>
          <a:p>
            <a:pPr marL="457200" indent="-457200" algn="r" rtl="1">
              <a:buFont typeface="+mj-lt"/>
              <a:buAutoNum type="arabicPeriod"/>
            </a:pPr>
            <a:r>
              <a:rPr lang="fa-IR" b="1" dirty="0" smtClean="0">
                <a:cs typeface="B Kamran" panose="00000400000000000000" pitchFamily="2" charset="-78"/>
              </a:rPr>
              <a:t>کلرید پتاسیم</a:t>
            </a:r>
          </a:p>
          <a:p>
            <a:pPr marL="457200" indent="-457200" algn="r" rtl="1">
              <a:buFont typeface="+mj-lt"/>
              <a:buAutoNum type="arabicPeriod"/>
            </a:pPr>
            <a:r>
              <a:rPr lang="fa-IR" b="1" dirty="0" smtClean="0">
                <a:cs typeface="B Kamran" panose="00000400000000000000" pitchFamily="2" charset="-78"/>
              </a:rPr>
              <a:t>سولفات منیزیم</a:t>
            </a:r>
          </a:p>
          <a:p>
            <a:pPr marL="457200" indent="-457200" algn="r" rtl="1">
              <a:buFont typeface="+mj-lt"/>
              <a:buAutoNum type="arabicPeriod"/>
            </a:pPr>
            <a:r>
              <a:rPr lang="fa-IR" b="1" dirty="0" smtClean="0">
                <a:cs typeface="B Kamran" panose="00000400000000000000" pitchFamily="2" charset="-78"/>
              </a:rPr>
              <a:t>بیکربنات سدیم</a:t>
            </a:r>
          </a:p>
          <a:p>
            <a:pPr marL="457200" indent="-457200" algn="r" rtl="1">
              <a:buFont typeface="+mj-lt"/>
              <a:buAutoNum type="arabicPeriod"/>
            </a:pPr>
            <a:r>
              <a:rPr lang="fa-IR" b="1" dirty="0" smtClean="0">
                <a:cs typeface="B Kamran" panose="00000400000000000000" pitchFamily="2" charset="-78"/>
              </a:rPr>
              <a:t>گلوکونات کلسیم</a:t>
            </a:r>
          </a:p>
          <a:p>
            <a:pPr marL="457200" indent="-457200" algn="r" rtl="1">
              <a:buFont typeface="+mj-lt"/>
              <a:buAutoNum type="arabicPeriod"/>
            </a:pPr>
            <a:r>
              <a:rPr lang="fa-IR" b="1" dirty="0" smtClean="0">
                <a:cs typeface="B Kamran" panose="00000400000000000000" pitchFamily="2" charset="-78"/>
              </a:rPr>
              <a:t>هایپرسالین</a:t>
            </a:r>
          </a:p>
          <a:p>
            <a:pPr marL="457200" indent="-457200" algn="r" rtl="1">
              <a:buFont typeface="+mj-lt"/>
              <a:buAutoNum type="arabicPeriod"/>
            </a:pPr>
            <a:r>
              <a:rPr lang="fa-IR" b="1" dirty="0" smtClean="0">
                <a:cs typeface="B Kamran" panose="00000400000000000000" pitchFamily="2" charset="-78"/>
              </a:rPr>
              <a:t>لیدوکائین</a:t>
            </a:r>
          </a:p>
          <a:p>
            <a:endParaRPr lang="en-US" dirty="0"/>
          </a:p>
        </p:txBody>
      </p:sp>
    </p:spTree>
    <p:extLst>
      <p:ext uri="{BB962C8B-B14F-4D97-AF65-F5344CB8AC3E}">
        <p14:creationId xmlns:p14="http://schemas.microsoft.com/office/powerpoint/2010/main" val="1903691023"/>
      </p:ext>
    </p:extLst>
  </p:cSld>
  <p:clrMapOvr>
    <a:masterClrMapping/>
  </p:clrMapOvr>
  <p:transition spd="slow">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pfp01\Desktop\New folder (2)\nicu1-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538" y="392835"/>
            <a:ext cx="8452923" cy="5181600"/>
          </a:xfrm>
          <a:prstGeom prst="rect">
            <a:avLst/>
          </a:prstGeom>
          <a:noFill/>
          <a:ln>
            <a:noFill/>
          </a:ln>
        </p:spPr>
      </p:pic>
    </p:spTree>
    <p:extLst>
      <p:ext uri="{BB962C8B-B14F-4D97-AF65-F5344CB8AC3E}">
        <p14:creationId xmlns:p14="http://schemas.microsoft.com/office/powerpoint/2010/main" val="3927706540"/>
      </p:ext>
    </p:extLst>
  </p:cSld>
  <p:clrMapOvr>
    <a:masterClrMapping/>
  </p:clrMapOvr>
  <p:transition spd="slow">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pfp01\Desktop\New folder (2)\nicu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3504" y="914400"/>
            <a:ext cx="7761846" cy="4351338"/>
          </a:xfrm>
          <a:prstGeom prst="rect">
            <a:avLst/>
          </a:prstGeom>
          <a:noFill/>
          <a:ln>
            <a:noFill/>
          </a:ln>
        </p:spPr>
      </p:pic>
    </p:spTree>
    <p:extLst>
      <p:ext uri="{BB962C8B-B14F-4D97-AF65-F5344CB8AC3E}">
        <p14:creationId xmlns:p14="http://schemas.microsoft.com/office/powerpoint/2010/main" val="4005542168"/>
      </p:ext>
    </p:extLst>
  </p:cSld>
  <p:clrMapOvr>
    <a:masterClrMapping/>
  </p:clrMapOvr>
  <p:transition spd="slow">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pfp01\Desktop\New folder (2)\بخش 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2307" y="1825625"/>
            <a:ext cx="2439386" cy="4351338"/>
          </a:xfrm>
          <a:prstGeom prst="rect">
            <a:avLst/>
          </a:prstGeom>
          <a:noFill/>
          <a:ln>
            <a:noFill/>
          </a:ln>
        </p:spPr>
      </p:pic>
      <p:pic>
        <p:nvPicPr>
          <p:cNvPr id="5" name="Picture 4" descr="C:\Users\pfp01\Desktop\New folder (2)\بخش 3.jpg"/>
          <p:cNvPicPr/>
          <p:nvPr/>
        </p:nvPicPr>
        <p:blipFill>
          <a:blip r:embed="rId2">
            <a:extLst>
              <a:ext uri="{28A0092B-C50C-407E-A947-70E740481C1C}">
                <a14:useLocalDpi xmlns:a14="http://schemas.microsoft.com/office/drawing/2010/main" val="0"/>
              </a:ext>
            </a:extLst>
          </a:blip>
          <a:srcRect/>
          <a:stretch>
            <a:fillRect/>
          </a:stretch>
        </p:blipFill>
        <p:spPr bwMode="auto">
          <a:xfrm>
            <a:off x="1753235" y="-1600200"/>
            <a:ext cx="5637530" cy="10058400"/>
          </a:xfrm>
          <a:prstGeom prst="rect">
            <a:avLst/>
          </a:prstGeom>
          <a:noFill/>
          <a:ln>
            <a:noFill/>
          </a:ln>
        </p:spPr>
      </p:pic>
    </p:spTree>
    <p:extLst>
      <p:ext uri="{BB962C8B-B14F-4D97-AF65-F5344CB8AC3E}">
        <p14:creationId xmlns:p14="http://schemas.microsoft.com/office/powerpoint/2010/main" val="4214632299"/>
      </p:ext>
    </p:extLst>
  </p:cSld>
  <p:clrMapOvr>
    <a:masterClrMapping/>
  </p:clrMapOvr>
  <p:transition spd="slow">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pfp01\Desktop\New folder (2)\index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1723" y="1045225"/>
            <a:ext cx="7761846" cy="4351338"/>
          </a:xfrm>
          <a:prstGeom prst="rect">
            <a:avLst/>
          </a:prstGeom>
          <a:noFill/>
          <a:ln>
            <a:noFill/>
          </a:ln>
        </p:spPr>
      </p:pic>
    </p:spTree>
    <p:extLst>
      <p:ext uri="{BB962C8B-B14F-4D97-AF65-F5344CB8AC3E}">
        <p14:creationId xmlns:p14="http://schemas.microsoft.com/office/powerpoint/2010/main" val="440616658"/>
      </p:ext>
    </p:extLst>
  </p:cSld>
  <p:clrMapOvr>
    <a:masterClrMapping/>
  </p:clrMapOvr>
  <p:transition spd="slow">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28650" y="1942902"/>
            <a:ext cx="7886700" cy="4116784"/>
          </a:xfrm>
          <a:prstGeom prst="rect">
            <a:avLst/>
          </a:prstGeom>
        </p:spPr>
      </p:pic>
    </p:spTree>
    <p:extLst>
      <p:ext uri="{BB962C8B-B14F-4D97-AF65-F5344CB8AC3E}">
        <p14:creationId xmlns:p14="http://schemas.microsoft.com/office/powerpoint/2010/main" val="2939550314"/>
      </p:ext>
    </p:extLst>
  </p:cSld>
  <p:clrMapOvr>
    <a:masterClrMapping/>
  </p:clrMapOvr>
  <p:transition spd="slow">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886700" cy="5567363"/>
          </a:xfrm>
        </p:spPr>
        <p:txBody>
          <a:bodyPr>
            <a:normAutofit/>
          </a:bodyPr>
          <a:lstStyle/>
          <a:p>
            <a:pPr algn="r" rtl="1"/>
            <a:r>
              <a:rPr lang="fa-IR" sz="3200" b="1" dirty="0" smtClean="0">
                <a:solidFill>
                  <a:srgbClr val="3598DB"/>
                </a:solidFill>
                <a:effectLst/>
                <a:cs typeface="B Kamran Outline" panose="00000400000000000000" pitchFamily="2" charset="-78"/>
              </a:rPr>
              <a:t>برچسب‌گذاری داروهای مشابه</a:t>
            </a:r>
          </a:p>
          <a:p>
            <a:pPr algn="r" rtl="1"/>
            <a:endParaRPr lang="fa-IR" b="1" dirty="0" smtClean="0">
              <a:cs typeface="B Kamran" panose="00000400000000000000" pitchFamily="2" charset="-78"/>
            </a:endParaRPr>
          </a:p>
          <a:p>
            <a:pPr algn="just" rtl="1"/>
            <a:r>
              <a:rPr lang="fa-IR" sz="2000" b="1" dirty="0" smtClean="0">
                <a:cs typeface="B Kamran" panose="00000400000000000000" pitchFamily="2" charset="-78"/>
              </a:rPr>
              <a:t>برچسب داروهای با اسامی و اشکال مشابه، به رنگ</a:t>
            </a:r>
            <a:r>
              <a:rPr lang="fa-IR" sz="2400" b="1" dirty="0" smtClean="0">
                <a:cs typeface="B Kamran" panose="00000400000000000000" pitchFamily="2" charset="-78"/>
              </a:rPr>
              <a:t> </a:t>
            </a:r>
            <a:r>
              <a:rPr lang="fa-IR" sz="3600" b="1" dirty="0" smtClean="0">
                <a:solidFill>
                  <a:srgbClr val="FFCC00"/>
                </a:solidFill>
                <a:cs typeface="B Kamran" panose="00000400000000000000" pitchFamily="2" charset="-78"/>
              </a:rPr>
              <a:t>زرد</a:t>
            </a:r>
            <a:r>
              <a:rPr lang="fa-IR" sz="2400" b="1" dirty="0" smtClean="0">
                <a:solidFill>
                  <a:srgbClr val="FFCC00"/>
                </a:solidFill>
                <a:cs typeface="B Kamran" panose="00000400000000000000" pitchFamily="2" charset="-78"/>
              </a:rPr>
              <a:t> </a:t>
            </a:r>
            <a:r>
              <a:rPr lang="fa-IR" sz="2000" b="1" dirty="0" smtClean="0">
                <a:cs typeface="B Kamran" panose="00000400000000000000" pitchFamily="2" charset="-78"/>
              </a:rPr>
              <a:t>است و باید به نحوی بر روی ویال‌های دارویی الصاق شود که نام و مشخصات دارو، قابل خواندن باشد.</a:t>
            </a:r>
          </a:p>
          <a:p>
            <a:pPr marL="0" indent="0" algn="just" rtl="1">
              <a:buNone/>
            </a:pPr>
            <a:endParaRPr lang="fa-IR" sz="1600" b="1" dirty="0" smtClean="0">
              <a:cs typeface="B Kamran" panose="00000400000000000000" pitchFamily="2" charset="-78"/>
            </a:endParaRPr>
          </a:p>
          <a:p>
            <a:pPr marL="0" indent="0" algn="just" rtl="1">
              <a:buNone/>
            </a:pPr>
            <a:endParaRPr lang="fa-IR" sz="2000" b="1" dirty="0" smtClean="0">
              <a:cs typeface="B Kamran" panose="00000400000000000000" pitchFamily="2" charset="-78"/>
            </a:endParaRPr>
          </a:p>
          <a:p>
            <a:pPr marL="0" indent="0" algn="just" rtl="1">
              <a:buNone/>
            </a:pPr>
            <a:endParaRPr lang="fa-IR" sz="2000" b="1" dirty="0" smtClean="0">
              <a:cs typeface="B Kamran" panose="00000400000000000000" pitchFamily="2" charset="-78"/>
            </a:endParaRPr>
          </a:p>
          <a:p>
            <a:pPr marL="0" indent="0" algn="just" rtl="1">
              <a:buNone/>
            </a:pPr>
            <a:endParaRPr lang="fa-IR" sz="2000" b="1" dirty="0" smtClean="0">
              <a:cs typeface="B Kamran" panose="00000400000000000000" pitchFamily="2" charset="-78"/>
            </a:endParaRPr>
          </a:p>
          <a:p>
            <a:endParaRPr lang="en-US" b="1" dirty="0">
              <a:cs typeface="B Kamran" panose="00000400000000000000" pitchFamily="2" charset="-78"/>
            </a:endParaRPr>
          </a:p>
        </p:txBody>
      </p:sp>
      <p:pic>
        <p:nvPicPr>
          <p:cNvPr id="4" name="Content Placeholder 3" descr="C:\Users\pfp01\Desktop\New folder (2)\index5.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4419600" cy="3736975"/>
          </a:xfrm>
          <a:prstGeom prst="rect">
            <a:avLst/>
          </a:prstGeom>
          <a:noFill/>
          <a:ln>
            <a:noFill/>
          </a:ln>
        </p:spPr>
      </p:pic>
    </p:spTree>
    <p:extLst>
      <p:ext uri="{BB962C8B-B14F-4D97-AF65-F5344CB8AC3E}">
        <p14:creationId xmlns:p14="http://schemas.microsoft.com/office/powerpoint/2010/main" val="578864978"/>
      </p:ext>
    </p:extLst>
  </p:cSld>
  <p:clrMapOvr>
    <a:masterClrMapping/>
  </p:clrMapOvr>
  <p:transition spd="slow">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838200"/>
            <a:ext cx="8229600" cy="4806290"/>
          </a:xfrm>
          <a:prstGeom prst="rect">
            <a:avLst/>
          </a:prstGeom>
        </p:spPr>
      </p:pic>
    </p:spTree>
    <p:extLst>
      <p:ext uri="{BB962C8B-B14F-4D97-AF65-F5344CB8AC3E}">
        <p14:creationId xmlns:p14="http://schemas.microsoft.com/office/powerpoint/2010/main" val="2180291055"/>
      </p:ext>
    </p:extLst>
  </p:cSld>
  <p:clrMapOvr>
    <a:masterClrMapping/>
  </p:clrMapOvr>
  <p:transition spd="slow">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73074"/>
          </a:xfrm>
        </p:spPr>
        <p:txBody>
          <a:bodyPr>
            <a:normAutofit fontScale="90000"/>
          </a:bodyPr>
          <a:lstStyle/>
          <a:p>
            <a:pPr algn="r" rtl="1"/>
            <a:r>
              <a:rPr lang="fa-IR" dirty="0" smtClean="0">
                <a:cs typeface="B Mitra" panose="00000400000000000000" pitchFamily="2" charset="-78"/>
              </a:rPr>
              <a:t>کدهای اضطراری</a:t>
            </a:r>
            <a:endParaRPr lang="en-US" dirty="0">
              <a:cs typeface="B Mitra" panose="00000400000000000000" pitchFamily="2" charset="-78"/>
            </a:endParaRPr>
          </a:p>
        </p:txBody>
      </p:sp>
      <p:sp>
        <p:nvSpPr>
          <p:cNvPr id="7" name="Content Placeholder 6"/>
          <p:cNvSpPr>
            <a:spLocks noGrp="1"/>
          </p:cNvSpPr>
          <p:nvPr>
            <p:ph sz="half" idx="1"/>
          </p:nvPr>
        </p:nvSpPr>
        <p:spPr/>
        <p:txBody>
          <a:bodyPr>
            <a:normAutofit/>
          </a:bodyPr>
          <a:lstStyle/>
          <a:p>
            <a:pPr algn="r" rtl="1"/>
            <a:r>
              <a:rPr lang="fa-IR" dirty="0" smtClean="0">
                <a:solidFill>
                  <a:srgbClr val="7030A0"/>
                </a:solidFill>
                <a:cs typeface="B Titr" panose="00000700000000000000" pitchFamily="2" charset="-78"/>
              </a:rPr>
              <a:t>کد 55 </a:t>
            </a:r>
          </a:p>
          <a:p>
            <a:pPr marL="0" indent="0" algn="r" rtl="1">
              <a:buNone/>
            </a:pPr>
            <a:r>
              <a:rPr lang="fa-IR" dirty="0">
                <a:solidFill>
                  <a:srgbClr val="FF0000"/>
                </a:solidFill>
                <a:cs typeface="B Titr" panose="00000700000000000000" pitchFamily="2" charset="-78"/>
              </a:rPr>
              <a:t>احیا مادر </a:t>
            </a:r>
            <a:r>
              <a:rPr lang="fa-IR" dirty="0" smtClean="0">
                <a:solidFill>
                  <a:srgbClr val="FF0000"/>
                </a:solidFill>
                <a:cs typeface="B Titr" panose="00000700000000000000" pitchFamily="2" charset="-78"/>
              </a:rPr>
              <a:t>باردار</a:t>
            </a:r>
          </a:p>
          <a:p>
            <a:pPr marL="0" indent="0" algn="r" rtl="1">
              <a:buNone/>
            </a:pPr>
            <a:endParaRPr lang="fa-IR" dirty="0">
              <a:solidFill>
                <a:srgbClr val="FF0000"/>
              </a:solidFill>
              <a:cs typeface="B Titr" panose="00000700000000000000" pitchFamily="2" charset="-78"/>
            </a:endParaRPr>
          </a:p>
          <a:p>
            <a:pPr algn="r" rtl="1"/>
            <a:r>
              <a:rPr lang="fa-IR" dirty="0" smtClean="0">
                <a:solidFill>
                  <a:srgbClr val="7030A0"/>
                </a:solidFill>
                <a:cs typeface="B Titr" panose="00000700000000000000" pitchFamily="2" charset="-78"/>
              </a:rPr>
              <a:t>کد 77</a:t>
            </a:r>
          </a:p>
          <a:p>
            <a:pPr marL="0" indent="0" algn="r" rtl="1">
              <a:buNone/>
            </a:pPr>
            <a:r>
              <a:rPr lang="fa-IR" dirty="0">
                <a:solidFill>
                  <a:srgbClr val="FF0000"/>
                </a:solidFill>
                <a:cs typeface="B Titr" panose="00000700000000000000" pitchFamily="2" charset="-78"/>
              </a:rPr>
              <a:t>حوادث </a:t>
            </a:r>
            <a:r>
              <a:rPr lang="fa-IR" dirty="0" smtClean="0">
                <a:solidFill>
                  <a:srgbClr val="FF0000"/>
                </a:solidFill>
                <a:cs typeface="B Titr" panose="00000700000000000000" pitchFamily="2" charset="-78"/>
              </a:rPr>
              <a:t>مامایی  </a:t>
            </a:r>
            <a:r>
              <a:rPr lang="fa-IR" dirty="0" smtClean="0">
                <a:solidFill>
                  <a:srgbClr val="FF0000"/>
                </a:solidFill>
                <a:cs typeface="B Nazanin" panose="00000400000000000000" pitchFamily="2" charset="-78"/>
              </a:rPr>
              <a:t>(دیستوشی و ....)</a:t>
            </a:r>
            <a:endParaRPr lang="en-US" dirty="0">
              <a:solidFill>
                <a:srgbClr val="FF0000"/>
              </a:solidFill>
              <a:cs typeface="B Nazanin" panose="00000400000000000000" pitchFamily="2" charset="-78"/>
            </a:endParaRPr>
          </a:p>
        </p:txBody>
      </p:sp>
      <p:sp>
        <p:nvSpPr>
          <p:cNvPr id="9" name="Content Placeholder 8"/>
          <p:cNvSpPr>
            <a:spLocks noGrp="1"/>
          </p:cNvSpPr>
          <p:nvPr>
            <p:ph sz="half" idx="2"/>
          </p:nvPr>
        </p:nvSpPr>
        <p:spPr>
          <a:xfrm>
            <a:off x="5257800" y="1524000"/>
            <a:ext cx="3132859" cy="4351338"/>
          </a:xfrm>
        </p:spPr>
        <p:txBody>
          <a:bodyPr>
            <a:normAutofit/>
          </a:bodyPr>
          <a:lstStyle/>
          <a:p>
            <a:pPr algn="r" rtl="1"/>
            <a:r>
              <a:rPr lang="fa-IR" dirty="0">
                <a:solidFill>
                  <a:srgbClr val="0070C0"/>
                </a:solidFill>
                <a:cs typeface="B Titr" panose="00000700000000000000" pitchFamily="2" charset="-78"/>
              </a:rPr>
              <a:t>کد 99 </a:t>
            </a:r>
          </a:p>
          <a:p>
            <a:pPr marL="0" indent="0" algn="r" rtl="1">
              <a:buNone/>
            </a:pPr>
            <a:r>
              <a:rPr lang="fa-IR" dirty="0">
                <a:solidFill>
                  <a:srgbClr val="FF0000"/>
                </a:solidFill>
                <a:cs typeface="B Titr" panose="00000700000000000000" pitchFamily="2" charset="-78"/>
              </a:rPr>
              <a:t>احیا </a:t>
            </a:r>
            <a:r>
              <a:rPr lang="fa-IR" dirty="0" smtClean="0">
                <a:solidFill>
                  <a:srgbClr val="FF0000"/>
                </a:solidFill>
                <a:cs typeface="B Titr" panose="00000700000000000000" pitchFamily="2" charset="-78"/>
              </a:rPr>
              <a:t>بزرگسال</a:t>
            </a:r>
          </a:p>
          <a:p>
            <a:pPr marL="0" indent="0" algn="r" rtl="1">
              <a:buNone/>
            </a:pPr>
            <a:endParaRPr lang="fa-IR" dirty="0">
              <a:solidFill>
                <a:srgbClr val="FF0000"/>
              </a:solidFill>
              <a:cs typeface="B Titr" panose="00000700000000000000" pitchFamily="2" charset="-78"/>
            </a:endParaRPr>
          </a:p>
          <a:p>
            <a:pPr algn="r" rtl="1"/>
            <a:r>
              <a:rPr lang="fa-IR" dirty="0">
                <a:solidFill>
                  <a:srgbClr val="0070C0"/>
                </a:solidFill>
                <a:cs typeface="B Titr" panose="00000700000000000000" pitchFamily="2" charset="-78"/>
              </a:rPr>
              <a:t>کد 88 </a:t>
            </a:r>
          </a:p>
          <a:p>
            <a:pPr marL="0" indent="0" algn="r" rtl="1">
              <a:buNone/>
            </a:pPr>
            <a:r>
              <a:rPr lang="fa-IR" dirty="0">
                <a:solidFill>
                  <a:srgbClr val="FF0000"/>
                </a:solidFill>
                <a:cs typeface="B Titr" panose="00000700000000000000" pitchFamily="2" charset="-78"/>
              </a:rPr>
              <a:t>احیا کودکان/ </a:t>
            </a:r>
            <a:r>
              <a:rPr lang="fa-IR" dirty="0" smtClean="0">
                <a:solidFill>
                  <a:srgbClr val="FF0000"/>
                </a:solidFill>
                <a:cs typeface="B Titr" panose="00000700000000000000" pitchFamily="2" charset="-78"/>
              </a:rPr>
              <a:t>نوزادان</a:t>
            </a:r>
          </a:p>
          <a:p>
            <a:pPr marL="0" indent="0" algn="r" rtl="1">
              <a:buNone/>
            </a:pPr>
            <a:endParaRPr lang="fa-IR" dirty="0">
              <a:solidFill>
                <a:srgbClr val="FF0000"/>
              </a:solidFill>
              <a:cs typeface="B Titr" panose="00000700000000000000" pitchFamily="2" charset="-78"/>
            </a:endParaRPr>
          </a:p>
          <a:p>
            <a:pPr algn="r" rtl="1"/>
            <a:r>
              <a:rPr lang="fa-IR" dirty="0">
                <a:solidFill>
                  <a:srgbClr val="0070C0"/>
                </a:solidFill>
                <a:cs typeface="B Titr" panose="00000700000000000000" pitchFamily="2" charset="-78"/>
              </a:rPr>
              <a:t>کد 125</a:t>
            </a:r>
          </a:p>
          <a:p>
            <a:pPr marL="0" indent="0" algn="r" rtl="1">
              <a:buNone/>
            </a:pPr>
            <a:r>
              <a:rPr lang="fa-IR" dirty="0" smtClean="0">
                <a:solidFill>
                  <a:srgbClr val="FF0000"/>
                </a:solidFill>
                <a:cs typeface="B Titr" panose="00000700000000000000" pitchFamily="2" charset="-78"/>
              </a:rPr>
              <a:t>آتش سوزی</a:t>
            </a:r>
          </a:p>
          <a:p>
            <a:pPr marL="0" indent="0" algn="r" rtl="1">
              <a:buNone/>
            </a:pPr>
            <a:endParaRPr lang="fa-IR" dirty="0" smtClean="0">
              <a:solidFill>
                <a:srgbClr val="FF0000"/>
              </a:solidFill>
              <a:cs typeface="B Titr" panose="00000700000000000000" pitchFamily="2" charset="-78"/>
            </a:endParaRPr>
          </a:p>
          <a:p>
            <a:pPr algn="r" rtl="1"/>
            <a:r>
              <a:rPr lang="fa-IR" dirty="0" smtClean="0">
                <a:solidFill>
                  <a:srgbClr val="0070C0"/>
                </a:solidFill>
                <a:cs typeface="B Titr" panose="00000700000000000000" pitchFamily="2" charset="-78"/>
              </a:rPr>
              <a:t>کد </a:t>
            </a:r>
            <a:r>
              <a:rPr lang="fa-IR" dirty="0">
                <a:solidFill>
                  <a:srgbClr val="0070C0"/>
                </a:solidFill>
                <a:cs typeface="B Titr" panose="00000700000000000000" pitchFamily="2" charset="-78"/>
              </a:rPr>
              <a:t>110</a:t>
            </a:r>
          </a:p>
          <a:p>
            <a:pPr marL="0" indent="0" algn="r" rtl="1">
              <a:buNone/>
            </a:pPr>
            <a:r>
              <a:rPr lang="fa-IR" dirty="0">
                <a:solidFill>
                  <a:srgbClr val="FF0000"/>
                </a:solidFill>
                <a:cs typeface="B Titr" panose="00000700000000000000" pitchFamily="2" charset="-78"/>
              </a:rPr>
              <a:t>نیروی انتظامی</a:t>
            </a:r>
          </a:p>
          <a:p>
            <a:endParaRPr lang="en-US" dirty="0"/>
          </a:p>
        </p:txBody>
      </p:sp>
    </p:spTree>
    <p:extLst>
      <p:ext uri="{BB962C8B-B14F-4D97-AF65-F5344CB8AC3E}">
        <p14:creationId xmlns:p14="http://schemas.microsoft.com/office/powerpoint/2010/main" val="220433941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animEffect transition="in" filter="fade">
                                      <p:cBhvr>
                                        <p:cTn id="17" dur="500"/>
                                        <p:tgtEl>
                                          <p:spTgt spid="9">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0" end="10"/>
                                            </p:txEl>
                                          </p:spTgt>
                                        </p:tgtEl>
                                        <p:attrNameLst>
                                          <p:attrName>style.visibility</p:attrName>
                                        </p:attrNameLst>
                                      </p:cBhvr>
                                      <p:to>
                                        <p:strVal val="visible"/>
                                      </p:to>
                                    </p:set>
                                    <p:animEffect transition="in" filter="fade">
                                      <p:cBhvr>
                                        <p:cTn id="22" dur="500"/>
                                        <p:tgtEl>
                                          <p:spTgt spid="9">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1166339"/>
      </p:ext>
    </p:extLst>
  </p:cSld>
  <p:clrMapOvr>
    <a:masterClrMapping/>
  </p:clrMapOvr>
  <p:transition spd="slow">
    <p:wedg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a-IR" sz="5400" b="1" dirty="0" smtClean="0">
                <a:solidFill>
                  <a:srgbClr val="7030A0"/>
                </a:solidFill>
                <a:cs typeface="B Kamran" panose="00000400000000000000" pitchFamily="2" charset="-78"/>
              </a:rPr>
              <a:t>وقایع ناخواسته 28 گانه</a:t>
            </a:r>
          </a:p>
          <a:p>
            <a:pPr marL="0" indent="0" algn="r">
              <a:buNone/>
            </a:pPr>
            <a:endParaRPr lang="en-US" dirty="0"/>
          </a:p>
        </p:txBody>
      </p:sp>
    </p:spTree>
    <p:extLst>
      <p:ext uri="{BB962C8B-B14F-4D97-AF65-F5344CB8AC3E}">
        <p14:creationId xmlns:p14="http://schemas.microsoft.com/office/powerpoint/2010/main" val="2235538170"/>
      </p:ext>
    </p:extLst>
  </p:cSld>
  <p:clrMapOvr>
    <a:masterClrMapping/>
  </p:clrMapOvr>
  <p:transition spd="slow">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7886700" cy="6324600"/>
          </a:xfrm>
        </p:spPr>
        <p:txBody>
          <a:bodyPr>
            <a:normAutofit fontScale="77500" lnSpcReduction="20000"/>
          </a:bodyPr>
          <a:lstStyle/>
          <a:p>
            <a:pPr marL="0" indent="0" algn="r" rtl="1">
              <a:buNone/>
            </a:pPr>
            <a:r>
              <a:rPr lang="en-US" sz="3600" b="1" dirty="0" smtClean="0">
                <a:solidFill>
                  <a:srgbClr val="FF0000"/>
                </a:solidFill>
                <a:cs typeface="B Kamran Outline" panose="00000400000000000000" pitchFamily="2" charset="-78"/>
              </a:rPr>
              <a:t> </a:t>
            </a:r>
            <a:r>
              <a:rPr lang="fa-IR" sz="3600" b="1" dirty="0">
                <a:solidFill>
                  <a:schemeClr val="accent1">
                    <a:lumMod val="75000"/>
                  </a:schemeClr>
                </a:solidFill>
                <a:cs typeface="B Kamran Outline" panose="00000400000000000000" pitchFamily="2" charset="-78"/>
              </a:rPr>
              <a:t>کد و شرح موارد 28 گانه: </a:t>
            </a:r>
            <a:r>
              <a:rPr lang="en-US" sz="3600" b="1" dirty="0" smtClean="0">
                <a:solidFill>
                  <a:schemeClr val="accent1">
                    <a:lumMod val="75000"/>
                  </a:schemeClr>
                </a:solidFill>
                <a:cs typeface="B Kamran Outline" panose="00000400000000000000" pitchFamily="2" charset="-78"/>
              </a:rPr>
              <a:t>Never Event</a:t>
            </a:r>
            <a:endParaRPr lang="fa-IR" sz="3600" b="1" dirty="0" smtClean="0">
              <a:solidFill>
                <a:schemeClr val="accent1">
                  <a:lumMod val="75000"/>
                </a:schemeClr>
              </a:solidFill>
              <a:cs typeface="B Kamran Outline" panose="00000400000000000000" pitchFamily="2" charset="-78"/>
            </a:endParaRPr>
          </a:p>
          <a:p>
            <a:pPr marL="0" indent="0" algn="r" rtl="1">
              <a:buNone/>
            </a:pPr>
            <a:endParaRPr lang="en-US" sz="2600" b="1" dirty="0">
              <a:solidFill>
                <a:srgbClr val="FF0000"/>
              </a:solidFill>
              <a:cs typeface="B Kamran Outline" panose="00000400000000000000" pitchFamily="2" charset="-78"/>
            </a:endParaRPr>
          </a:p>
          <a:p>
            <a:pPr algn="r" rtl="1"/>
            <a:r>
              <a:rPr lang="fa-IR" sz="2600" b="1" dirty="0" smtClean="0">
                <a:solidFill>
                  <a:prstClr val="black"/>
                </a:solidFill>
                <a:cs typeface="B Kamran" panose="00000400000000000000" pitchFamily="2" charset="-78"/>
              </a:rPr>
              <a:t>کد1</a:t>
            </a:r>
            <a:r>
              <a:rPr lang="fa-IR" sz="2600" b="1" dirty="0">
                <a:solidFill>
                  <a:prstClr val="black"/>
                </a:solidFill>
                <a:cs typeface="B Kamran" panose="00000400000000000000" pitchFamily="2" charset="-78"/>
              </a:rPr>
              <a:t>. انجام عمل جراحي به صورت اشتباه روي عضو </a:t>
            </a:r>
            <a:r>
              <a:rPr lang="fa-IR" sz="2600" b="1" dirty="0" smtClean="0">
                <a:solidFill>
                  <a:prstClr val="black"/>
                </a:solidFill>
                <a:cs typeface="B Kamran" panose="00000400000000000000" pitchFamily="2" charset="-78"/>
              </a:rPr>
              <a:t>سالم</a:t>
            </a:r>
          </a:p>
          <a:p>
            <a:pPr algn="r" rtl="1"/>
            <a:r>
              <a:rPr lang="fa-IR" sz="2600" b="1" dirty="0" smtClean="0">
                <a:solidFill>
                  <a:prstClr val="black"/>
                </a:solidFill>
                <a:cs typeface="B Kamran" panose="00000400000000000000" pitchFamily="2" charset="-78"/>
              </a:rPr>
              <a:t>کد </a:t>
            </a:r>
            <a:r>
              <a:rPr lang="fa-IR" sz="2600" b="1" dirty="0">
                <a:solidFill>
                  <a:prstClr val="black"/>
                </a:solidFill>
                <a:cs typeface="B Kamran" panose="00000400000000000000" pitchFamily="2" charset="-78"/>
              </a:rPr>
              <a:t>2. انجام عمل جراحي به صورت  اشتباه روي بيمار ديگر</a:t>
            </a:r>
            <a:endParaRPr lang="en-US" sz="2600" b="1" dirty="0">
              <a:solidFill>
                <a:prstClr val="black"/>
              </a:solidFill>
              <a:cs typeface="B Kamran" panose="00000400000000000000" pitchFamily="2" charset="-78"/>
            </a:endParaRPr>
          </a:p>
          <a:p>
            <a:pPr algn="r" rtl="1"/>
            <a:r>
              <a:rPr lang="fa-IR" sz="2600" b="1" dirty="0" smtClean="0">
                <a:solidFill>
                  <a:prstClr val="black"/>
                </a:solidFill>
                <a:cs typeface="B Kamran" panose="00000400000000000000" pitchFamily="2" charset="-78"/>
              </a:rPr>
              <a:t>کد </a:t>
            </a:r>
            <a:r>
              <a:rPr lang="fa-IR" sz="2600" b="1" dirty="0">
                <a:solidFill>
                  <a:prstClr val="black"/>
                </a:solidFill>
                <a:cs typeface="B Kamran" panose="00000400000000000000" pitchFamily="2" charset="-78"/>
              </a:rPr>
              <a:t>3. انجام عمل جراحي با روش اشتباه بر روي بيمار ( مثال: در بيماري كه مبتلا به توده هاي متعدد بافتي در يك عضو از بدن است و مي بايد يكي از توده هاي بافتي را كه اثر فشاري ايجاد كرده است برداشته شود و به اشتباه توده ديگري مورد عمل جراحي قرار مي گيرد...) </a:t>
            </a:r>
            <a:endParaRPr lang="en-US" sz="2600" b="1" dirty="0">
              <a:solidFill>
                <a:prstClr val="black"/>
              </a:solidFill>
              <a:cs typeface="B Kamran" panose="00000400000000000000" pitchFamily="2" charset="-78"/>
            </a:endParaRPr>
          </a:p>
          <a:p>
            <a:pPr algn="r" rtl="1"/>
            <a:r>
              <a:rPr lang="fa-IR" sz="2600" b="1" dirty="0" smtClean="0">
                <a:solidFill>
                  <a:srgbClr val="FF0000"/>
                </a:solidFill>
                <a:cs typeface="B Kamran" panose="00000400000000000000" pitchFamily="2" charset="-78"/>
              </a:rPr>
              <a:t>کد4 </a:t>
            </a:r>
            <a:r>
              <a:rPr lang="fa-IR" sz="2600" b="1" dirty="0">
                <a:solidFill>
                  <a:srgbClr val="FF0000"/>
                </a:solidFill>
                <a:cs typeface="B Kamran" panose="00000400000000000000" pitchFamily="2" charset="-78"/>
              </a:rPr>
              <a:t>. جا گذاشتن هر گونه </a:t>
            </a:r>
            <a:r>
              <a:rPr lang="en-US" sz="2600" b="1" dirty="0" smtClean="0">
                <a:solidFill>
                  <a:srgbClr val="FF0000"/>
                </a:solidFill>
                <a:cs typeface="B Kamran" panose="00000400000000000000" pitchFamily="2" charset="-78"/>
              </a:rPr>
              <a:t>Device</a:t>
            </a:r>
            <a:r>
              <a:rPr lang="fa-IR" sz="2600" b="1" dirty="0" smtClean="0">
                <a:solidFill>
                  <a:srgbClr val="FF0000"/>
                </a:solidFill>
                <a:cs typeface="B Kamran" panose="00000400000000000000" pitchFamily="2" charset="-78"/>
              </a:rPr>
              <a:t> اعم </a:t>
            </a:r>
            <a:r>
              <a:rPr lang="fa-IR" sz="2600" b="1" dirty="0">
                <a:solidFill>
                  <a:srgbClr val="FF0000"/>
                </a:solidFill>
                <a:cs typeface="B Kamran" panose="00000400000000000000" pitchFamily="2" charset="-78"/>
              </a:rPr>
              <a:t>از گاز و قيچي و پنس... در بدن </a:t>
            </a:r>
            <a:endParaRPr lang="en-US" sz="2600" b="1" dirty="0">
              <a:solidFill>
                <a:srgbClr val="FF0000"/>
              </a:solidFill>
              <a:cs typeface="B Kamran" panose="00000400000000000000" pitchFamily="2" charset="-78"/>
            </a:endParaRPr>
          </a:p>
          <a:p>
            <a:pPr algn="r" rtl="1"/>
            <a:r>
              <a:rPr lang="fa-IR" sz="2600" b="1" dirty="0" smtClean="0">
                <a:solidFill>
                  <a:prstClr val="black"/>
                </a:solidFill>
                <a:cs typeface="B Kamran" panose="00000400000000000000" pitchFamily="2" charset="-78"/>
              </a:rPr>
              <a:t>کد </a:t>
            </a:r>
            <a:r>
              <a:rPr lang="fa-IR" sz="2600" b="1" dirty="0">
                <a:solidFill>
                  <a:prstClr val="black"/>
                </a:solidFill>
                <a:cs typeface="B Kamran" panose="00000400000000000000" pitchFamily="2" charset="-78"/>
              </a:rPr>
              <a:t>5. مرگ در حين عمل جراحي يا بلافاصله بعد از عمل در بيمار داراي وضعيت سلامت طبيعي( كلاس يك طبقه بندي</a:t>
            </a:r>
            <a:r>
              <a:rPr lang="en-US" sz="2600" b="1" dirty="0">
                <a:solidFill>
                  <a:prstClr val="black"/>
                </a:solidFill>
                <a:cs typeface="B Kamran" panose="00000400000000000000" pitchFamily="2" charset="-78"/>
              </a:rPr>
              <a:t> </a:t>
            </a:r>
            <a:r>
              <a:rPr lang="en-US" sz="1800" b="1" dirty="0">
                <a:solidFill>
                  <a:prstClr val="black"/>
                </a:solidFill>
                <a:latin typeface="Times New Roman" panose="02020603050405020304" pitchFamily="18" charset="0"/>
                <a:cs typeface="Times New Roman" panose="02020603050405020304" pitchFamily="18" charset="0"/>
              </a:rPr>
              <a:t>ASA</a:t>
            </a:r>
            <a:r>
              <a:rPr lang="en-US" sz="2600" b="1" dirty="0">
                <a:solidFill>
                  <a:prstClr val="black"/>
                </a:solidFill>
                <a:cs typeface="B Kamran" panose="00000400000000000000" pitchFamily="2" charset="-78"/>
              </a:rPr>
              <a:t> </a:t>
            </a:r>
            <a:r>
              <a:rPr lang="fa-IR" sz="2600" b="1" dirty="0">
                <a:solidFill>
                  <a:prstClr val="black"/>
                </a:solidFill>
                <a:cs typeface="B Kamran" panose="00000400000000000000" pitchFamily="2" charset="-78"/>
              </a:rPr>
              <a:t>انجمن بيهوشي آمريكا </a:t>
            </a:r>
            <a:r>
              <a:rPr lang="fa-IR" sz="2600" b="1" dirty="0" smtClean="0">
                <a:solidFill>
                  <a:prstClr val="black"/>
                </a:solidFill>
                <a:cs typeface="B Kamran" panose="00000400000000000000" pitchFamily="2" charset="-78"/>
              </a:rPr>
              <a:t>)</a:t>
            </a:r>
            <a:endParaRPr lang="en-US" sz="2600" b="1" dirty="0">
              <a:solidFill>
                <a:prstClr val="black"/>
              </a:solidFill>
              <a:cs typeface="B Kamran" panose="00000400000000000000" pitchFamily="2" charset="-78"/>
            </a:endParaRPr>
          </a:p>
          <a:p>
            <a:pPr algn="r" rtl="1"/>
            <a:r>
              <a:rPr lang="fa-IR" sz="2600" b="1" dirty="0" smtClean="0">
                <a:solidFill>
                  <a:prstClr val="black"/>
                </a:solidFill>
                <a:cs typeface="B Kamran" panose="00000400000000000000" pitchFamily="2" charset="-78"/>
              </a:rPr>
              <a:t>کد6 </a:t>
            </a:r>
            <a:r>
              <a:rPr lang="fa-IR" sz="2600" b="1" dirty="0">
                <a:solidFill>
                  <a:prstClr val="black"/>
                </a:solidFill>
                <a:cs typeface="B Kamran" panose="00000400000000000000" pitchFamily="2" charset="-78"/>
              </a:rPr>
              <a:t>.تلقيح مصنوعي با دهنده</a:t>
            </a:r>
            <a:r>
              <a:rPr lang="en-US" sz="2600" b="1" dirty="0">
                <a:solidFill>
                  <a:prstClr val="black"/>
                </a:solidFill>
                <a:cs typeface="B Kamran" panose="00000400000000000000" pitchFamily="2" charset="-78"/>
              </a:rPr>
              <a:t> </a:t>
            </a:r>
            <a:r>
              <a:rPr lang="en-US" sz="1800" b="1" dirty="0">
                <a:solidFill>
                  <a:prstClr val="black"/>
                </a:solidFill>
                <a:latin typeface="Times New Roman" panose="02020603050405020304" pitchFamily="18" charset="0"/>
                <a:cs typeface="Times New Roman" panose="02020603050405020304" pitchFamily="18" charset="0"/>
              </a:rPr>
              <a:t>( DONOR ) </a:t>
            </a:r>
            <a:r>
              <a:rPr lang="fa-IR" sz="2600" b="1" dirty="0">
                <a:solidFill>
                  <a:prstClr val="black"/>
                </a:solidFill>
                <a:cs typeface="B Kamran" panose="00000400000000000000" pitchFamily="2" charset="-78"/>
              </a:rPr>
              <a:t>اشتباه درزوجين نابارور</a:t>
            </a:r>
            <a:endParaRPr lang="en-US" sz="2600" b="1" dirty="0">
              <a:solidFill>
                <a:prstClr val="black"/>
              </a:solidFill>
              <a:cs typeface="B Kamran" panose="00000400000000000000" pitchFamily="2" charset="-78"/>
            </a:endParaRPr>
          </a:p>
          <a:p>
            <a:pPr algn="r" rtl="1"/>
            <a:r>
              <a:rPr lang="fa-IR" sz="2600" b="1" dirty="0" smtClean="0">
                <a:solidFill>
                  <a:prstClr val="black"/>
                </a:solidFill>
                <a:cs typeface="B Kamran" panose="00000400000000000000" pitchFamily="2" charset="-78"/>
              </a:rPr>
              <a:t>کد7</a:t>
            </a:r>
            <a:r>
              <a:rPr lang="fa-IR" sz="2600" b="1" dirty="0">
                <a:solidFill>
                  <a:prstClr val="black"/>
                </a:solidFill>
                <a:cs typeface="B Kamran" panose="00000400000000000000" pitchFamily="2" charset="-78"/>
              </a:rPr>
              <a:t>. مرگ يا ناتواتي جدي بيمار به دنبال هر گونه استفاده از دارو و تجهيزات آلوده </a:t>
            </a:r>
            <a:r>
              <a:rPr lang="fa-IR" sz="2600" b="1" dirty="0" smtClean="0">
                <a:solidFill>
                  <a:prstClr val="black"/>
                </a:solidFill>
                <a:cs typeface="B Kamran" panose="00000400000000000000" pitchFamily="2" charset="-78"/>
              </a:rPr>
              <a:t>ميكروبي </a:t>
            </a:r>
            <a:endParaRPr lang="en-US" sz="2600" b="1" dirty="0" smtClean="0">
              <a:solidFill>
                <a:prstClr val="black"/>
              </a:solidFill>
              <a:cs typeface="B Kamran" panose="00000400000000000000" pitchFamily="2" charset="-78"/>
            </a:endParaRPr>
          </a:p>
          <a:p>
            <a:pPr algn="r" rtl="1"/>
            <a:r>
              <a:rPr lang="fa-IR" sz="2600" b="1" dirty="0" smtClean="0">
                <a:solidFill>
                  <a:prstClr val="black"/>
                </a:solidFill>
                <a:cs typeface="B Kamran" panose="00000400000000000000" pitchFamily="2" charset="-78"/>
              </a:rPr>
              <a:t>کد 8.  مرگ يا ناتواني جدي بيمار به دنبال استفاده از دستگاه هاي آلوده (مثال: وصل دستگاه دياليز</a:t>
            </a:r>
            <a:r>
              <a:rPr lang="en-US" sz="2600" b="1" dirty="0" smtClean="0">
                <a:solidFill>
                  <a:prstClr val="black"/>
                </a:solidFill>
                <a:cs typeface="B Kamran" panose="00000400000000000000" pitchFamily="2" charset="-78"/>
              </a:rPr>
              <a:t> </a:t>
            </a:r>
            <a:r>
              <a:rPr lang="en-US" sz="1800" b="1" dirty="0">
                <a:solidFill>
                  <a:prstClr val="black"/>
                </a:solidFill>
                <a:latin typeface="Times New Roman" panose="02020603050405020304" pitchFamily="18" charset="0"/>
                <a:cs typeface="Times New Roman" panose="02020603050405020304" pitchFamily="18" charset="0"/>
              </a:rPr>
              <a:t>HBS Ag  </a:t>
            </a:r>
            <a:r>
              <a:rPr lang="fa-IR" sz="2600" b="1" dirty="0" smtClean="0">
                <a:solidFill>
                  <a:prstClr val="black"/>
                </a:solidFill>
                <a:cs typeface="B Kamran" panose="00000400000000000000" pitchFamily="2" charset="-78"/>
              </a:rPr>
              <a:t>آنتي ژن مثبت به  بيمار</a:t>
            </a:r>
            <a:r>
              <a:rPr lang="en-US" sz="2600" b="1" dirty="0" smtClean="0">
                <a:solidFill>
                  <a:prstClr val="black"/>
                </a:solidFill>
                <a:cs typeface="B Kamran" panose="00000400000000000000" pitchFamily="2" charset="-78"/>
              </a:rPr>
              <a:t> </a:t>
            </a:r>
            <a:r>
              <a:rPr lang="en-US" sz="1800" b="1" dirty="0">
                <a:solidFill>
                  <a:prstClr val="black"/>
                </a:solidFill>
                <a:latin typeface="Times New Roman" panose="02020603050405020304" pitchFamily="18" charset="0"/>
                <a:cs typeface="Times New Roman" panose="02020603050405020304" pitchFamily="18" charset="0"/>
              </a:rPr>
              <a:t>HBS Ag  </a:t>
            </a:r>
            <a:r>
              <a:rPr lang="fa-IR" sz="2600" b="1" dirty="0" smtClean="0">
                <a:solidFill>
                  <a:prstClr val="black"/>
                </a:solidFill>
                <a:cs typeface="B Kamran" panose="00000400000000000000" pitchFamily="2" charset="-78"/>
              </a:rPr>
              <a:t>آنتي ژن منفي</a:t>
            </a:r>
            <a:endParaRPr lang="en-US" sz="2600" b="1" dirty="0" smtClean="0">
              <a:solidFill>
                <a:prstClr val="black"/>
              </a:solidFill>
              <a:cs typeface="B Kamran" panose="00000400000000000000" pitchFamily="2" charset="-78"/>
            </a:endParaRPr>
          </a:p>
          <a:p>
            <a:pPr algn="r" rtl="1"/>
            <a:r>
              <a:rPr lang="fa-IR" sz="2600" b="1" dirty="0" smtClean="0">
                <a:solidFill>
                  <a:prstClr val="black"/>
                </a:solidFill>
                <a:cs typeface="B Kamran" panose="00000400000000000000" pitchFamily="2" charset="-78"/>
              </a:rPr>
              <a:t>کد </a:t>
            </a:r>
            <a:r>
              <a:rPr lang="fa-IR" sz="2600" b="1" dirty="0">
                <a:solidFill>
                  <a:prstClr val="black"/>
                </a:solidFill>
                <a:cs typeface="B Kamran" panose="00000400000000000000" pitchFamily="2" charset="-78"/>
              </a:rPr>
              <a:t>9.  مرگ يا ناتواني جدي بيمار به دنبال هر گونه آمبولي عروقي </a:t>
            </a:r>
            <a:endParaRPr lang="fa-IR" sz="2600" b="1" dirty="0" smtClean="0">
              <a:solidFill>
                <a:prstClr val="black"/>
              </a:solidFill>
              <a:cs typeface="B Kamran" panose="00000400000000000000" pitchFamily="2" charset="-78"/>
            </a:endParaRPr>
          </a:p>
          <a:p>
            <a:pPr algn="r" rtl="1"/>
            <a:r>
              <a:rPr lang="fa-IR" sz="2600" b="1" dirty="0" smtClean="0">
                <a:solidFill>
                  <a:prstClr val="black"/>
                </a:solidFill>
                <a:cs typeface="B Kamran" panose="00000400000000000000" pitchFamily="2" charset="-78"/>
              </a:rPr>
              <a:t> </a:t>
            </a:r>
            <a:r>
              <a:rPr lang="fa-IR" sz="2600" b="1" dirty="0">
                <a:solidFill>
                  <a:prstClr val="black"/>
                </a:solidFill>
                <a:cs typeface="B Kamran" panose="00000400000000000000" pitchFamily="2" charset="-78"/>
              </a:rPr>
              <a:t>کد 10. ترخيص و تحويل نوزاد به شخص و يا اشخاص غير از ولي قانوني </a:t>
            </a:r>
            <a:endParaRPr lang="en-US" sz="2600" b="1" dirty="0">
              <a:solidFill>
                <a:prstClr val="black"/>
              </a:solidFill>
              <a:cs typeface="B Kamran" panose="00000400000000000000" pitchFamily="2" charset="-78"/>
            </a:endParaRPr>
          </a:p>
          <a:p>
            <a:pPr algn="r" rtl="1"/>
            <a:r>
              <a:rPr lang="fa-IR" sz="2600" b="1" dirty="0" smtClean="0">
                <a:solidFill>
                  <a:srgbClr val="FF0000"/>
                </a:solidFill>
                <a:cs typeface="B Kamran" panose="00000400000000000000" pitchFamily="2" charset="-78"/>
              </a:rPr>
              <a:t>کد11 </a:t>
            </a:r>
            <a:r>
              <a:rPr lang="fa-IR" sz="2600" b="1" dirty="0">
                <a:solidFill>
                  <a:srgbClr val="FF0000"/>
                </a:solidFill>
                <a:cs typeface="B Kamran" panose="00000400000000000000" pitchFamily="2" charset="-78"/>
              </a:rPr>
              <a:t>.  مفقود شدن بيمار در زمان بستري كه بيش از 4 ساعت طول بكشد ( مثال: زندانيان بستري</a:t>
            </a:r>
            <a:r>
              <a:rPr lang="en-US" sz="2600" b="1" dirty="0">
                <a:solidFill>
                  <a:srgbClr val="FF0000"/>
                </a:solidFill>
                <a:cs typeface="B Kamran" panose="00000400000000000000" pitchFamily="2" charset="-78"/>
              </a:rPr>
              <a:t>....</a:t>
            </a:r>
            <a:r>
              <a:rPr lang="fa-IR" sz="2600" b="1" dirty="0">
                <a:solidFill>
                  <a:srgbClr val="FF0000"/>
                </a:solidFill>
                <a:cs typeface="B Kamran" panose="00000400000000000000" pitchFamily="2" charset="-78"/>
              </a:rPr>
              <a:t>) </a:t>
            </a:r>
            <a:endParaRPr lang="en-US" sz="2600" b="1" dirty="0">
              <a:solidFill>
                <a:srgbClr val="FF0000"/>
              </a:solidFill>
              <a:cs typeface="B Kamran" panose="00000400000000000000" pitchFamily="2" charset="-78"/>
            </a:endParaRPr>
          </a:p>
          <a:p>
            <a:pPr algn="r" rtl="1"/>
            <a:r>
              <a:rPr lang="fa-IR" sz="2600" b="1" dirty="0" smtClean="0">
                <a:solidFill>
                  <a:prstClr val="black"/>
                </a:solidFill>
                <a:cs typeface="B Kamran" panose="00000400000000000000" pitchFamily="2" charset="-78"/>
              </a:rPr>
              <a:t>کد12</a:t>
            </a:r>
            <a:r>
              <a:rPr lang="fa-IR" sz="2600" b="1" dirty="0">
                <a:solidFill>
                  <a:prstClr val="black"/>
                </a:solidFill>
                <a:cs typeface="B Kamran" panose="00000400000000000000" pitchFamily="2" charset="-78"/>
              </a:rPr>
              <a:t>. خودكشي يا اقدام به خودكشي در مركز درماني</a:t>
            </a:r>
            <a:endParaRPr lang="en-US" sz="2600" b="1" dirty="0">
              <a:solidFill>
                <a:prstClr val="black"/>
              </a:solidFill>
              <a:cs typeface="B Kamran" panose="00000400000000000000" pitchFamily="2" charset="-78"/>
            </a:endParaRPr>
          </a:p>
          <a:p>
            <a:pPr algn="r" rtl="1"/>
            <a:r>
              <a:rPr lang="fa-IR" sz="2600" b="1" dirty="0" smtClean="0">
                <a:solidFill>
                  <a:prstClr val="black"/>
                </a:solidFill>
                <a:cs typeface="B Kamran" panose="00000400000000000000" pitchFamily="2" charset="-78"/>
              </a:rPr>
              <a:t>کد </a:t>
            </a:r>
            <a:r>
              <a:rPr lang="fa-IR" sz="2600" b="1" dirty="0">
                <a:solidFill>
                  <a:prstClr val="black"/>
                </a:solidFill>
                <a:cs typeface="B Kamran" panose="00000400000000000000" pitchFamily="2" charset="-78"/>
              </a:rPr>
              <a:t>13. مرگ يا ناتواني جدي بيمار به دنبال هر گونه اشتباه در تزريق نوع دارو،  دوزدارو ، زمان تزريق دارو،..... </a:t>
            </a:r>
            <a:endParaRPr lang="en-US" sz="2600" b="1" dirty="0">
              <a:solidFill>
                <a:prstClr val="black"/>
              </a:solidFill>
              <a:cs typeface="B Kamran" panose="00000400000000000000" pitchFamily="2" charset="-78"/>
            </a:endParaRPr>
          </a:p>
          <a:p>
            <a:pPr algn="r" rtl="1"/>
            <a:r>
              <a:rPr lang="fa-IR" sz="2600" b="1" dirty="0" smtClean="0">
                <a:solidFill>
                  <a:prstClr val="black"/>
                </a:solidFill>
                <a:cs typeface="B Kamran" panose="00000400000000000000" pitchFamily="2" charset="-78"/>
              </a:rPr>
              <a:t>کد14</a:t>
            </a:r>
            <a:r>
              <a:rPr lang="fa-IR" sz="2600" b="1" dirty="0">
                <a:solidFill>
                  <a:prstClr val="black"/>
                </a:solidFill>
                <a:cs typeface="B Kamran" panose="00000400000000000000" pitchFamily="2" charset="-78"/>
              </a:rPr>
              <a:t>. مرگ يا ناتواني جدي مرتبط با واكنش هموليتيك به علت تزريق گروه خون اشتباه در فرآورده هاي خوني</a:t>
            </a:r>
            <a:endParaRPr lang="en-US" sz="2600" b="1" dirty="0">
              <a:solidFill>
                <a:prstClr val="black"/>
              </a:solidFill>
              <a:cs typeface="B Kamran" panose="00000400000000000000" pitchFamily="2" charset="-78"/>
            </a:endParaRPr>
          </a:p>
          <a:p>
            <a:pPr algn="r" rtl="1"/>
            <a:r>
              <a:rPr lang="en-US" dirty="0"/>
              <a:t>  </a:t>
            </a:r>
          </a:p>
        </p:txBody>
      </p:sp>
    </p:spTree>
    <p:extLst>
      <p:ext uri="{BB962C8B-B14F-4D97-AF65-F5344CB8AC3E}">
        <p14:creationId xmlns:p14="http://schemas.microsoft.com/office/powerpoint/2010/main" val="1616452118"/>
      </p:ext>
    </p:extLst>
  </p:cSld>
  <p:clrMapOvr>
    <a:masterClrMapping/>
  </p:clrMapOvr>
  <p:transition spd="slow">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81000"/>
            <a:ext cx="7886700" cy="6477000"/>
          </a:xfrm>
        </p:spPr>
        <p:txBody>
          <a:bodyPr/>
          <a:lstStyle/>
          <a:p>
            <a:pPr lvl="0" algn="r" rtl="1"/>
            <a:r>
              <a:rPr lang="fa-IR" sz="2000" b="1" dirty="0">
                <a:solidFill>
                  <a:srgbClr val="FF0000"/>
                </a:solidFill>
                <a:cs typeface="B Kamran" panose="00000400000000000000" pitchFamily="2" charset="-78"/>
              </a:rPr>
              <a:t>کد 15.  كليه موارد مرگ يا عارضه مادر و نوزاد بر اثر زايمان طبيعي و يا سزارين </a:t>
            </a:r>
            <a:endParaRPr lang="en-US" sz="2000" b="1" dirty="0">
              <a:solidFill>
                <a:srgbClr val="FF0000"/>
              </a:solidFill>
              <a:cs typeface="B Kamran" panose="00000400000000000000" pitchFamily="2" charset="-78"/>
            </a:endParaRPr>
          </a:p>
          <a:p>
            <a:pPr lvl="0" algn="r" rtl="1"/>
            <a:r>
              <a:rPr lang="en-US" sz="2000" b="1" dirty="0">
                <a:solidFill>
                  <a:prstClr val="black"/>
                </a:solidFill>
                <a:cs typeface="B Kamran" panose="00000400000000000000" pitchFamily="2" charset="-78"/>
              </a:rPr>
              <a:t>  </a:t>
            </a:r>
            <a:r>
              <a:rPr lang="fa-IR" sz="2000" b="1" dirty="0">
                <a:solidFill>
                  <a:prstClr val="black"/>
                </a:solidFill>
                <a:cs typeface="B Kamran" panose="00000400000000000000" pitchFamily="2" charset="-78"/>
              </a:rPr>
              <a:t>کد 16. مرگ يا ناتواني جدي به دنبال هيپوگليسمي در مركز درماني</a:t>
            </a:r>
            <a:endParaRPr lang="en-US" sz="2000" b="1" dirty="0">
              <a:solidFill>
                <a:prstClr val="black"/>
              </a:solidFill>
              <a:cs typeface="B Kamran" panose="00000400000000000000" pitchFamily="2" charset="-78"/>
            </a:endParaRPr>
          </a:p>
          <a:p>
            <a:pPr lvl="0" algn="r" rtl="1"/>
            <a:r>
              <a:rPr lang="en-US" sz="2000" b="1" dirty="0">
                <a:solidFill>
                  <a:prstClr val="black"/>
                </a:solidFill>
                <a:cs typeface="B Kamran" panose="00000400000000000000" pitchFamily="2" charset="-78"/>
              </a:rPr>
              <a:t>  </a:t>
            </a:r>
            <a:r>
              <a:rPr lang="fa-IR" sz="2000" b="1" dirty="0">
                <a:solidFill>
                  <a:prstClr val="black"/>
                </a:solidFill>
                <a:cs typeface="B Kamran" panose="00000400000000000000" pitchFamily="2" charset="-78"/>
              </a:rPr>
              <a:t>کد 17. زخم بستر درجه 3 يا 4 بعد از پذيرش بيمار</a:t>
            </a:r>
            <a:endParaRPr lang="en-US" sz="2000" b="1" dirty="0">
              <a:solidFill>
                <a:prstClr val="black"/>
              </a:solidFill>
              <a:cs typeface="B Kamran" panose="00000400000000000000" pitchFamily="2" charset="-78"/>
            </a:endParaRPr>
          </a:p>
          <a:p>
            <a:pPr lvl="0" algn="r" rtl="1"/>
            <a:r>
              <a:rPr lang="en-US" sz="2000" b="1" dirty="0">
                <a:solidFill>
                  <a:prstClr val="black"/>
                </a:solidFill>
                <a:cs typeface="B Kamran" panose="00000400000000000000" pitchFamily="2" charset="-78"/>
              </a:rPr>
              <a:t>  </a:t>
            </a:r>
            <a:r>
              <a:rPr lang="fa-IR" sz="2000" b="1" dirty="0">
                <a:solidFill>
                  <a:prstClr val="black"/>
                </a:solidFill>
                <a:cs typeface="B Kamran" panose="00000400000000000000" pitchFamily="2" charset="-78"/>
              </a:rPr>
              <a:t>کد 18.  كرنيكتروس نوزاد ناشي از تعلل در درمان</a:t>
            </a:r>
            <a:endParaRPr lang="en-US" sz="2000" b="1" dirty="0">
              <a:solidFill>
                <a:prstClr val="black"/>
              </a:solidFill>
              <a:cs typeface="B Kamran" panose="00000400000000000000" pitchFamily="2" charset="-78"/>
            </a:endParaRPr>
          </a:p>
          <a:p>
            <a:pPr lvl="0" algn="r" rtl="1"/>
            <a:r>
              <a:rPr lang="en-US" sz="2000" b="1" dirty="0">
                <a:solidFill>
                  <a:prstClr val="black"/>
                </a:solidFill>
                <a:cs typeface="B Kamran" panose="00000400000000000000" pitchFamily="2" charset="-78"/>
              </a:rPr>
              <a:t>  </a:t>
            </a:r>
            <a:r>
              <a:rPr lang="fa-IR" sz="2000" b="1" dirty="0">
                <a:solidFill>
                  <a:prstClr val="black"/>
                </a:solidFill>
                <a:cs typeface="B Kamran" panose="00000400000000000000" pitchFamily="2" charset="-78"/>
              </a:rPr>
              <a:t>کد19. مرگ يا ناتواني جدي بيمار به علت هر گونه دستكاري غير اصولي ستون فقرات ( مثال: به دنبال </a:t>
            </a:r>
            <a:r>
              <a:rPr lang="fa-IR" sz="2000" b="1" dirty="0" smtClean="0">
                <a:solidFill>
                  <a:prstClr val="black"/>
                </a:solidFill>
                <a:cs typeface="B Kamran" panose="00000400000000000000" pitchFamily="2" charset="-78"/>
              </a:rPr>
              <a:t>فيزيوتراپي</a:t>
            </a:r>
            <a:r>
              <a:rPr lang="en-US" sz="2000" b="1" dirty="0" smtClean="0">
                <a:solidFill>
                  <a:prstClr val="black"/>
                </a:solidFill>
                <a:cs typeface="B Kamran" panose="00000400000000000000" pitchFamily="2" charset="-78"/>
              </a:rPr>
              <a:t>.</a:t>
            </a:r>
            <a:r>
              <a:rPr lang="fa-IR" sz="2000" b="1" dirty="0">
                <a:solidFill>
                  <a:prstClr val="black"/>
                </a:solidFill>
                <a:cs typeface="B Kamran" panose="00000400000000000000" pitchFamily="2" charset="-78"/>
              </a:rPr>
              <a:t>)</a:t>
            </a:r>
            <a:endParaRPr lang="en-US" sz="2000" b="1" dirty="0">
              <a:solidFill>
                <a:prstClr val="black"/>
              </a:solidFill>
              <a:cs typeface="B Kamran" panose="00000400000000000000" pitchFamily="2" charset="-78"/>
            </a:endParaRPr>
          </a:p>
          <a:p>
            <a:pPr lvl="0" algn="r" rtl="1"/>
            <a:r>
              <a:rPr lang="en-US" sz="2000" b="1" dirty="0" smtClean="0">
                <a:solidFill>
                  <a:prstClr val="black"/>
                </a:solidFill>
                <a:cs typeface="B Kamran" panose="00000400000000000000" pitchFamily="2" charset="-78"/>
              </a:rPr>
              <a:t>  </a:t>
            </a:r>
            <a:r>
              <a:rPr lang="fa-IR" sz="2000" b="1" dirty="0">
                <a:solidFill>
                  <a:prstClr val="black"/>
                </a:solidFill>
                <a:cs typeface="B Kamran" panose="00000400000000000000" pitchFamily="2" charset="-78"/>
              </a:rPr>
              <a:t>کد20. مرگ يا ناتواني جدي در اعضاي تيم احياء متعاقب هر گونه شوك الكتريكي به دنبال احيا بيمار كه مي تواند ناشي از اشكالات فني تجهيزات </a:t>
            </a:r>
            <a:r>
              <a:rPr lang="fa-IR" sz="2000" b="1" dirty="0" smtClean="0">
                <a:solidFill>
                  <a:prstClr val="black"/>
                </a:solidFill>
                <a:cs typeface="B Kamran" panose="00000400000000000000" pitchFamily="2" charset="-78"/>
              </a:rPr>
              <a:t>باشد.</a:t>
            </a:r>
            <a:endParaRPr lang="en-US" sz="2000" b="1" dirty="0">
              <a:solidFill>
                <a:prstClr val="black"/>
              </a:solidFill>
              <a:cs typeface="B Kamran" panose="00000400000000000000" pitchFamily="2" charset="-78"/>
            </a:endParaRPr>
          </a:p>
          <a:p>
            <a:pPr lvl="0" algn="r" rtl="1"/>
            <a:r>
              <a:rPr lang="en-US" sz="2000" b="1" dirty="0">
                <a:solidFill>
                  <a:prstClr val="black"/>
                </a:solidFill>
                <a:cs typeface="B Kamran" panose="00000400000000000000" pitchFamily="2" charset="-78"/>
              </a:rPr>
              <a:t>   </a:t>
            </a:r>
            <a:r>
              <a:rPr lang="fa-IR" sz="2000" b="1" dirty="0">
                <a:solidFill>
                  <a:prstClr val="black"/>
                </a:solidFill>
                <a:cs typeface="B Kamran" panose="00000400000000000000" pitchFamily="2" charset="-78"/>
              </a:rPr>
              <a:t>کد21. حوادث مرتبط با استفاده اشتباه گازهاي مختلف به بيمار ( اكسيژن با گاز هاي ديگر</a:t>
            </a:r>
            <a:r>
              <a:rPr lang="en-US" sz="2000" b="1" dirty="0">
                <a:solidFill>
                  <a:prstClr val="black"/>
                </a:solidFill>
                <a:cs typeface="B Kamran" panose="00000400000000000000" pitchFamily="2" charset="-78"/>
              </a:rPr>
              <a:t>..</a:t>
            </a:r>
            <a:r>
              <a:rPr lang="fa-IR" sz="2000" b="1" dirty="0">
                <a:solidFill>
                  <a:prstClr val="black"/>
                </a:solidFill>
                <a:cs typeface="B Kamran" panose="00000400000000000000" pitchFamily="2" charset="-78"/>
              </a:rPr>
              <a:t>. )</a:t>
            </a:r>
            <a:endParaRPr lang="en-US" sz="2000" b="1" dirty="0">
              <a:solidFill>
                <a:prstClr val="black"/>
              </a:solidFill>
              <a:cs typeface="B Kamran" panose="00000400000000000000" pitchFamily="2" charset="-78"/>
            </a:endParaRPr>
          </a:p>
          <a:p>
            <a:pPr lvl="0" algn="r" rtl="1"/>
            <a:r>
              <a:rPr lang="en-US" sz="2000" b="1" dirty="0">
                <a:solidFill>
                  <a:prstClr val="black"/>
                </a:solidFill>
                <a:cs typeface="B Kamran" panose="00000400000000000000" pitchFamily="2" charset="-78"/>
              </a:rPr>
              <a:t>  </a:t>
            </a:r>
            <a:r>
              <a:rPr lang="fa-IR" sz="2000" b="1" dirty="0">
                <a:solidFill>
                  <a:prstClr val="black"/>
                </a:solidFill>
                <a:cs typeface="B Kamran" panose="00000400000000000000" pitchFamily="2" charset="-78"/>
              </a:rPr>
              <a:t>کد 22. سوختگي هاي به دنبال اقدامات درماني مانند الكترود هاي اطاق عمل (مانند: سوختگي هاي بدن به دنبال جراحي قلب)</a:t>
            </a:r>
            <a:endParaRPr lang="en-US" sz="2000" b="1" dirty="0">
              <a:solidFill>
                <a:prstClr val="black"/>
              </a:solidFill>
              <a:cs typeface="B Kamran" panose="00000400000000000000" pitchFamily="2" charset="-78"/>
            </a:endParaRPr>
          </a:p>
          <a:p>
            <a:pPr lvl="0" algn="r" rtl="1"/>
            <a:r>
              <a:rPr lang="fa-IR" sz="2000" b="1" dirty="0">
                <a:solidFill>
                  <a:prstClr val="black"/>
                </a:solidFill>
                <a:cs typeface="B Kamran" panose="00000400000000000000" pitchFamily="2" charset="-78"/>
              </a:rPr>
              <a:t>کد23 .</a:t>
            </a:r>
            <a:r>
              <a:rPr lang="en-US" sz="2000" b="1" dirty="0">
                <a:solidFill>
                  <a:prstClr val="black"/>
                </a:solidFill>
                <a:cs typeface="B Kamran" panose="00000400000000000000" pitchFamily="2" charset="-78"/>
              </a:rPr>
              <a:t>	</a:t>
            </a:r>
            <a:r>
              <a:rPr lang="fa-IR" sz="2000" b="1" dirty="0">
                <a:solidFill>
                  <a:srgbClr val="FF0000"/>
                </a:solidFill>
                <a:cs typeface="B Kamran" panose="00000400000000000000" pitchFamily="2" charset="-78"/>
              </a:rPr>
              <a:t>موارد مرتبط با محافظ و نگهدانده هاي اطراف تخت </a:t>
            </a:r>
            <a:r>
              <a:rPr lang="fa-IR" sz="2000" b="1" dirty="0">
                <a:solidFill>
                  <a:prstClr val="black"/>
                </a:solidFill>
                <a:cs typeface="B Kamran" panose="00000400000000000000" pitchFamily="2" charset="-78"/>
              </a:rPr>
              <a:t>(مثال:گير كردن اندام بيمار در محافظ، خرابي محافظ،</a:t>
            </a:r>
            <a:r>
              <a:rPr lang="en-US" sz="2000" b="1" dirty="0">
                <a:solidFill>
                  <a:prstClr val="black"/>
                </a:solidFill>
                <a:cs typeface="B Kamran" panose="00000400000000000000" pitchFamily="2" charset="-78"/>
              </a:rPr>
              <a:t>..</a:t>
            </a:r>
            <a:r>
              <a:rPr lang="fa-IR" sz="2000" b="1" dirty="0">
                <a:solidFill>
                  <a:prstClr val="black"/>
                </a:solidFill>
                <a:cs typeface="B Kamran" panose="00000400000000000000" pitchFamily="2" charset="-78"/>
              </a:rPr>
              <a:t>) </a:t>
            </a:r>
            <a:endParaRPr lang="en-US" sz="2000" b="1" dirty="0">
              <a:solidFill>
                <a:prstClr val="black"/>
              </a:solidFill>
              <a:cs typeface="B Kamran" panose="00000400000000000000" pitchFamily="2" charset="-78"/>
            </a:endParaRPr>
          </a:p>
          <a:p>
            <a:pPr lvl="0" algn="r" rtl="1"/>
            <a:r>
              <a:rPr lang="fa-IR" sz="2000" b="1" dirty="0">
                <a:solidFill>
                  <a:prstClr val="black"/>
                </a:solidFill>
                <a:cs typeface="B Kamran" panose="00000400000000000000" pitchFamily="2" charset="-78"/>
              </a:rPr>
              <a:t>کد24</a:t>
            </a:r>
            <a:r>
              <a:rPr lang="fa-IR" sz="2000" b="1" dirty="0">
                <a:solidFill>
                  <a:srgbClr val="FF0000"/>
                </a:solidFill>
                <a:cs typeface="B Kamran" panose="00000400000000000000" pitchFamily="2" charset="-78"/>
              </a:rPr>
              <a:t> .</a:t>
            </a:r>
            <a:r>
              <a:rPr lang="en-US" sz="2000" b="1" dirty="0">
                <a:solidFill>
                  <a:srgbClr val="FF0000"/>
                </a:solidFill>
                <a:cs typeface="B Kamran" panose="00000400000000000000" pitchFamily="2" charset="-78"/>
              </a:rPr>
              <a:t>	</a:t>
            </a:r>
            <a:r>
              <a:rPr lang="fa-IR" sz="2000" b="1" dirty="0">
                <a:solidFill>
                  <a:srgbClr val="FF0000"/>
                </a:solidFill>
                <a:cs typeface="B Kamran" panose="00000400000000000000" pitchFamily="2" charset="-78"/>
              </a:rPr>
              <a:t>سقوط بيمار </a:t>
            </a:r>
            <a:r>
              <a:rPr lang="fa-IR" sz="2000" b="1" dirty="0">
                <a:solidFill>
                  <a:prstClr val="black"/>
                </a:solidFill>
                <a:cs typeface="B Kamran" panose="00000400000000000000" pitchFamily="2" charset="-78"/>
              </a:rPr>
              <a:t>( مثال:  سقوط در حين جابجايي بيمار در حين انتقال به بخش تصوير برداري، ، سقوط از پله ، </a:t>
            </a:r>
            <a:r>
              <a:rPr lang="en-US" sz="2000" b="1" dirty="0">
                <a:solidFill>
                  <a:prstClr val="black"/>
                </a:solidFill>
                <a:cs typeface="B Kamran" panose="00000400000000000000" pitchFamily="2" charset="-78"/>
              </a:rPr>
              <a:t>...</a:t>
            </a:r>
            <a:r>
              <a:rPr lang="fa-IR" sz="2000" b="1" dirty="0">
                <a:solidFill>
                  <a:prstClr val="black"/>
                </a:solidFill>
                <a:cs typeface="B Kamran" panose="00000400000000000000" pitchFamily="2" charset="-78"/>
              </a:rPr>
              <a:t>) </a:t>
            </a:r>
            <a:endParaRPr lang="en-US" sz="2000" b="1" dirty="0">
              <a:solidFill>
                <a:prstClr val="black"/>
              </a:solidFill>
              <a:cs typeface="B Kamran" panose="00000400000000000000" pitchFamily="2" charset="-78"/>
            </a:endParaRPr>
          </a:p>
          <a:p>
            <a:pPr lvl="0" algn="r" rtl="1"/>
            <a:r>
              <a:rPr lang="fa-IR" sz="2000" b="1" dirty="0">
                <a:solidFill>
                  <a:prstClr val="black"/>
                </a:solidFill>
                <a:cs typeface="B Kamran" panose="00000400000000000000" pitchFamily="2" charset="-78"/>
              </a:rPr>
              <a:t>کد25 .</a:t>
            </a:r>
            <a:r>
              <a:rPr lang="en-US" sz="2000" b="1" dirty="0">
                <a:solidFill>
                  <a:prstClr val="black"/>
                </a:solidFill>
                <a:cs typeface="B Kamran" panose="00000400000000000000" pitchFamily="2" charset="-78"/>
              </a:rPr>
              <a:t>	</a:t>
            </a:r>
            <a:r>
              <a:rPr lang="fa-IR" sz="2000" b="1" dirty="0">
                <a:solidFill>
                  <a:prstClr val="black"/>
                </a:solidFill>
                <a:cs typeface="B Kamran" panose="00000400000000000000" pitchFamily="2" charset="-78"/>
              </a:rPr>
              <a:t>موارد مرتبط با عدم رعايت و عدول از چارچوب اخلاق پزشكي</a:t>
            </a:r>
            <a:endParaRPr lang="en-US" sz="2000" b="1" dirty="0">
              <a:solidFill>
                <a:prstClr val="black"/>
              </a:solidFill>
              <a:cs typeface="B Kamran" panose="00000400000000000000" pitchFamily="2" charset="-78"/>
            </a:endParaRPr>
          </a:p>
          <a:p>
            <a:pPr lvl="0" algn="r" rtl="1"/>
            <a:r>
              <a:rPr lang="fa-IR" sz="2000" b="1" dirty="0">
                <a:solidFill>
                  <a:prstClr val="black"/>
                </a:solidFill>
                <a:cs typeface="B Kamran" panose="00000400000000000000" pitchFamily="2" charset="-78"/>
              </a:rPr>
              <a:t>کد 26. هرگونه آسيب فيزيكي ( ضرب و شتم و ...) وارده به بيمار </a:t>
            </a:r>
            <a:endParaRPr lang="en-US" sz="2000" b="1" dirty="0">
              <a:solidFill>
                <a:prstClr val="black"/>
              </a:solidFill>
              <a:cs typeface="B Kamran" panose="00000400000000000000" pitchFamily="2" charset="-78"/>
            </a:endParaRPr>
          </a:p>
          <a:p>
            <a:pPr lvl="0" algn="r" rtl="1"/>
            <a:r>
              <a:rPr lang="fa-IR" sz="2000" b="1" dirty="0">
                <a:cs typeface="B Kamran" panose="00000400000000000000" pitchFamily="2" charset="-78"/>
              </a:rPr>
              <a:t>کد27. ربودن بيمار </a:t>
            </a:r>
            <a:endParaRPr lang="en-US" sz="2000" b="1" dirty="0">
              <a:cs typeface="B Kamran" panose="00000400000000000000" pitchFamily="2" charset="-78"/>
            </a:endParaRPr>
          </a:p>
          <a:p>
            <a:pPr lvl="0" algn="r" rtl="1"/>
            <a:r>
              <a:rPr lang="fa-IR" sz="2000" b="1" dirty="0">
                <a:solidFill>
                  <a:prstClr val="black"/>
                </a:solidFill>
                <a:cs typeface="B Kamran" panose="00000400000000000000" pitchFamily="2" charset="-78"/>
              </a:rPr>
              <a:t>کد28 .اصرار به تزريق داروي خاص خطر آفرين يا قطع تعمدي اقدامات درماني توسط كادر درمان</a:t>
            </a:r>
            <a:endParaRPr lang="en-US" sz="2000" b="1" dirty="0">
              <a:solidFill>
                <a:prstClr val="black"/>
              </a:solidFill>
              <a:cs typeface="B Kamran" panose="00000400000000000000" pitchFamily="2" charset="-78"/>
            </a:endParaRPr>
          </a:p>
          <a:p>
            <a:endParaRPr lang="en-US" dirty="0"/>
          </a:p>
        </p:txBody>
      </p:sp>
    </p:spTree>
    <p:extLst>
      <p:ext uri="{BB962C8B-B14F-4D97-AF65-F5344CB8AC3E}">
        <p14:creationId xmlns:p14="http://schemas.microsoft.com/office/powerpoint/2010/main" val="682731928"/>
      </p:ext>
    </p:extLst>
  </p:cSld>
  <p:clrMapOvr>
    <a:masterClrMapping/>
  </p:clrMapOvr>
  <p:transition spd="slow">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00"/>
            <a:ext cx="9144000" cy="7010400"/>
          </a:xfrm>
        </p:spPr>
      </p:pic>
      <p:sp>
        <p:nvSpPr>
          <p:cNvPr id="3" name="Rectangle 2"/>
          <p:cNvSpPr/>
          <p:nvPr/>
        </p:nvSpPr>
        <p:spPr>
          <a:xfrm rot="1841704">
            <a:off x="2531238" y="1416757"/>
            <a:ext cx="6629400" cy="1754326"/>
          </a:xfrm>
          <a:prstGeom prst="rect">
            <a:avLst/>
          </a:prstGeom>
        </p:spPr>
        <p:txBody>
          <a:bodyPr wrap="square">
            <a:spAutoFit/>
          </a:bodyPr>
          <a:lstStyle/>
          <a:p>
            <a:pPr algn="ctr"/>
            <a:r>
              <a:rPr lang="fa-IR" sz="3600" b="1" dirty="0">
                <a:solidFill>
                  <a:schemeClr val="bg1"/>
                </a:solidFill>
                <a:cs typeface="B Kamran" panose="00000400000000000000" pitchFamily="2" charset="-78"/>
              </a:rPr>
              <a:t>حاصل نشود رضای سلطان     تا خاطرِ بندگان نجویی</a:t>
            </a:r>
          </a:p>
          <a:p>
            <a:pPr algn="ctr"/>
            <a:r>
              <a:rPr lang="fa-IR" sz="3600" b="1" dirty="0">
                <a:solidFill>
                  <a:schemeClr val="bg1"/>
                </a:solidFill>
                <a:cs typeface="B Kamran" panose="00000400000000000000" pitchFamily="2" charset="-78"/>
              </a:rPr>
              <a:t>خواهی که خدای بر تو بخشد     با خلقِ خدای کُن نکویی</a:t>
            </a:r>
          </a:p>
          <a:p>
            <a:r>
              <a:rPr lang="fa-IR" sz="3600" b="1" dirty="0">
                <a:solidFill>
                  <a:schemeClr val="bg1"/>
                </a:solidFill>
                <a:cs typeface="B Kamran" panose="00000400000000000000" pitchFamily="2" charset="-78"/>
              </a:rPr>
              <a:t>سعدی</a:t>
            </a:r>
          </a:p>
        </p:txBody>
      </p:sp>
    </p:spTree>
    <p:extLst>
      <p:ext uri="{BB962C8B-B14F-4D97-AF65-F5344CB8AC3E}">
        <p14:creationId xmlns:p14="http://schemas.microsoft.com/office/powerpoint/2010/main" val="20951548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86600"/>
          </a:xfrm>
        </p:spPr>
      </p:pic>
      <p:sp>
        <p:nvSpPr>
          <p:cNvPr id="3" name="Rectangle 2"/>
          <p:cNvSpPr/>
          <p:nvPr/>
        </p:nvSpPr>
        <p:spPr>
          <a:xfrm>
            <a:off x="390525" y="4267200"/>
            <a:ext cx="8362950" cy="4278094"/>
          </a:xfrm>
          <a:prstGeom prst="rect">
            <a:avLst/>
          </a:prstGeom>
        </p:spPr>
        <p:txBody>
          <a:bodyPr wrap="square">
            <a:spAutoFit/>
          </a:bodyPr>
          <a:lstStyle/>
          <a:p>
            <a:pPr algn="r" rtl="1"/>
            <a:r>
              <a:rPr lang="fa-IR" sz="4800" b="1" dirty="0">
                <a:solidFill>
                  <a:schemeClr val="bg1"/>
                </a:solidFill>
                <a:cs typeface="B Kamran" panose="00000400000000000000" pitchFamily="2" charset="-78"/>
              </a:rPr>
              <a:t>خرّم آن کس که در این محنت گاه </a:t>
            </a:r>
          </a:p>
          <a:p>
            <a:pPr algn="r" rtl="1"/>
            <a:r>
              <a:rPr lang="fa-IR" sz="4800" b="1" dirty="0">
                <a:solidFill>
                  <a:schemeClr val="bg1"/>
                </a:solidFill>
                <a:cs typeface="B Kamran" panose="00000400000000000000" pitchFamily="2" charset="-78"/>
              </a:rPr>
              <a:t>	            خاطری را سبب تسکین است</a:t>
            </a:r>
            <a:endParaRPr lang="en-US" sz="4800" b="1" dirty="0">
              <a:solidFill>
                <a:schemeClr val="bg1"/>
              </a:solidFill>
              <a:cs typeface="B Kamran" panose="00000400000000000000" pitchFamily="2" charset="-78"/>
            </a:endParaRPr>
          </a:p>
          <a:p>
            <a:pPr algn="ctr" rtl="1"/>
            <a:r>
              <a:rPr lang="fa-IR" sz="4800" b="1" dirty="0">
                <a:solidFill>
                  <a:schemeClr val="bg1"/>
                </a:solidFill>
                <a:cs typeface="B Kamran" panose="00000400000000000000" pitchFamily="2" charset="-78"/>
              </a:rPr>
              <a:t>                                                                      </a:t>
            </a:r>
            <a:r>
              <a:rPr lang="fa-IR" sz="4800" b="1" dirty="0" smtClean="0">
                <a:solidFill>
                  <a:schemeClr val="bg1"/>
                </a:solidFill>
                <a:cs typeface="B Kamran" panose="00000400000000000000" pitchFamily="2" charset="-78"/>
              </a:rPr>
              <a:t>              </a:t>
            </a:r>
            <a:r>
              <a:rPr lang="fa-IR" sz="2400" b="1" dirty="0" smtClean="0">
                <a:solidFill>
                  <a:schemeClr val="bg1"/>
                </a:solidFill>
                <a:cs typeface="B Kamran" panose="00000400000000000000" pitchFamily="2" charset="-78"/>
              </a:rPr>
              <a:t>پروین </a:t>
            </a:r>
            <a:r>
              <a:rPr lang="fa-IR" sz="2400" b="1" dirty="0">
                <a:solidFill>
                  <a:schemeClr val="bg1"/>
                </a:solidFill>
                <a:cs typeface="B Kamran" panose="00000400000000000000" pitchFamily="2" charset="-78"/>
              </a:rPr>
              <a:t>اعتصامی</a:t>
            </a:r>
          </a:p>
          <a:p>
            <a:pPr algn="r" rtl="1"/>
            <a:endParaRPr lang="fa-IR" sz="4000" b="1" dirty="0">
              <a:solidFill>
                <a:schemeClr val="bg1"/>
              </a:solidFill>
              <a:cs typeface="B Kamran" panose="00000400000000000000" pitchFamily="2" charset="-78"/>
            </a:endParaRPr>
          </a:p>
          <a:p>
            <a:pPr algn="r" rtl="1"/>
            <a:endParaRPr lang="fa-IR" sz="4000" b="1" dirty="0">
              <a:solidFill>
                <a:schemeClr val="bg1"/>
              </a:solidFill>
              <a:cs typeface="B Kamran" panose="00000400000000000000" pitchFamily="2" charset="-78"/>
            </a:endParaRPr>
          </a:p>
          <a:p>
            <a:pPr algn="r" rtl="1"/>
            <a:r>
              <a:rPr lang="fa-IR" sz="2400" b="1" dirty="0">
                <a:solidFill>
                  <a:schemeClr val="bg1"/>
                </a:solidFill>
                <a:cs typeface="B Kamran" panose="00000400000000000000" pitchFamily="2" charset="-78"/>
              </a:rPr>
              <a:t>سپاس از توجهتان </a:t>
            </a:r>
            <a:endParaRPr lang="en-US" sz="2400" b="1" dirty="0">
              <a:solidFill>
                <a:schemeClr val="bg1"/>
              </a:solidFill>
              <a:cs typeface="B Kamran" panose="00000400000000000000" pitchFamily="2" charset="-78"/>
            </a:endParaRPr>
          </a:p>
        </p:txBody>
      </p:sp>
    </p:spTree>
    <p:extLst>
      <p:ext uri="{BB962C8B-B14F-4D97-AF65-F5344CB8AC3E}">
        <p14:creationId xmlns:p14="http://schemas.microsoft.com/office/powerpoint/2010/main" val="227221777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045" y="1438163"/>
            <a:ext cx="6858000" cy="3544184"/>
          </a:xfrm>
        </p:spPr>
        <p:txBody>
          <a:bodyPr>
            <a:noAutofit/>
          </a:bodyPr>
          <a:lstStyle/>
          <a:p>
            <a:pPr>
              <a:lnSpc>
                <a:spcPct val="150000"/>
              </a:lnSpc>
            </a:pPr>
            <a:r>
              <a:rPr lang="en-US" sz="2700" b="1" dirty="0">
                <a:solidFill>
                  <a:srgbClr val="0070C0"/>
                </a:solidFill>
                <a:latin typeface="Comic Sans MS" panose="030F0702030302020204" pitchFamily="66" charset="0"/>
                <a:ea typeface="+mn-ea"/>
                <a:cs typeface="B Kamran" panose="00000400000000000000" pitchFamily="2" charset="-78"/>
              </a:rPr>
              <a:t>The </a:t>
            </a:r>
            <a:r>
              <a:rPr lang="en-US" sz="2700" b="1" dirty="0">
                <a:solidFill>
                  <a:srgbClr val="FF0000"/>
                </a:solidFill>
                <a:latin typeface="Comic Sans MS" panose="030F0702030302020204" pitchFamily="66" charset="0"/>
                <a:ea typeface="+mn-ea"/>
                <a:cs typeface="B Kamran" panose="00000400000000000000" pitchFamily="2" charset="-78"/>
              </a:rPr>
              <a:t>ISBAR</a:t>
            </a:r>
            <a:r>
              <a:rPr lang="en-US" sz="2700" b="1" dirty="0">
                <a:solidFill>
                  <a:srgbClr val="0070C0"/>
                </a:solidFill>
                <a:latin typeface="Comic Sans MS" panose="030F0702030302020204" pitchFamily="66" charset="0"/>
                <a:ea typeface="+mn-ea"/>
                <a:cs typeface="B Kamran" panose="00000400000000000000" pitchFamily="2" charset="-78"/>
              </a:rPr>
              <a:t> tool leads to</a:t>
            </a:r>
            <a:br>
              <a:rPr lang="en-US" sz="2700" b="1" dirty="0">
                <a:solidFill>
                  <a:srgbClr val="0070C0"/>
                </a:solidFill>
                <a:latin typeface="Comic Sans MS" panose="030F0702030302020204" pitchFamily="66" charset="0"/>
                <a:ea typeface="+mn-ea"/>
                <a:cs typeface="B Kamran" panose="00000400000000000000" pitchFamily="2" charset="-78"/>
              </a:rPr>
            </a:br>
            <a:r>
              <a:rPr lang="en-US" sz="2700" b="1" dirty="0">
                <a:solidFill>
                  <a:srgbClr val="0070C0"/>
                </a:solidFill>
                <a:latin typeface="Comic Sans MS" panose="030F0702030302020204" pitchFamily="66" charset="0"/>
                <a:ea typeface="+mn-ea"/>
                <a:cs typeface="B Kamran" panose="00000400000000000000" pitchFamily="2" charset="-78"/>
              </a:rPr>
              <a:t>conscious, structured</a:t>
            </a:r>
            <a:br>
              <a:rPr lang="en-US" sz="2700" b="1" dirty="0">
                <a:solidFill>
                  <a:srgbClr val="0070C0"/>
                </a:solidFill>
                <a:latin typeface="Comic Sans MS" panose="030F0702030302020204" pitchFamily="66" charset="0"/>
                <a:ea typeface="+mn-ea"/>
                <a:cs typeface="B Kamran" panose="00000400000000000000" pitchFamily="2" charset="-78"/>
              </a:rPr>
            </a:br>
            <a:r>
              <a:rPr lang="en-US" sz="2700" b="1" dirty="0">
                <a:solidFill>
                  <a:srgbClr val="0070C0"/>
                </a:solidFill>
                <a:latin typeface="Comic Sans MS" panose="030F0702030302020204" pitchFamily="66" charset="0"/>
                <a:ea typeface="+mn-ea"/>
                <a:cs typeface="B Kamran" panose="00000400000000000000" pitchFamily="2" charset="-78"/>
              </a:rPr>
              <a:t>communication by</a:t>
            </a:r>
            <a:br>
              <a:rPr lang="en-US" sz="2700" b="1" dirty="0">
                <a:solidFill>
                  <a:srgbClr val="0070C0"/>
                </a:solidFill>
                <a:latin typeface="Comic Sans MS" panose="030F0702030302020204" pitchFamily="66" charset="0"/>
                <a:ea typeface="+mn-ea"/>
                <a:cs typeface="B Kamran" panose="00000400000000000000" pitchFamily="2" charset="-78"/>
              </a:rPr>
            </a:br>
            <a:r>
              <a:rPr lang="en-US" sz="2700" b="1" dirty="0">
                <a:solidFill>
                  <a:srgbClr val="0070C0"/>
                </a:solidFill>
                <a:latin typeface="Comic Sans MS" panose="030F0702030302020204" pitchFamily="66" charset="0"/>
                <a:ea typeface="+mn-ea"/>
                <a:cs typeface="B Kamran" panose="00000400000000000000" pitchFamily="2" charset="-78"/>
              </a:rPr>
              <a:t>healthcare person </a:t>
            </a:r>
            <a:br>
              <a:rPr lang="en-US" sz="2700" b="1" dirty="0">
                <a:solidFill>
                  <a:srgbClr val="0070C0"/>
                </a:solidFill>
                <a:latin typeface="Comic Sans MS" panose="030F0702030302020204" pitchFamily="66" charset="0"/>
                <a:ea typeface="+mn-ea"/>
                <a:cs typeface="B Kamran" panose="00000400000000000000" pitchFamily="2" charset="-78"/>
              </a:rPr>
            </a:br>
            <a:endParaRPr lang="en-US" sz="2700" b="1" dirty="0">
              <a:solidFill>
                <a:srgbClr val="0070C0"/>
              </a:solidFill>
              <a:latin typeface="Comic Sans MS" panose="030F0702030302020204" pitchFamily="66" charset="0"/>
              <a:ea typeface="+mn-ea"/>
              <a:cs typeface="B Kamran" panose="00000400000000000000" pitchFamily="2" charset="-78"/>
            </a:endParaRPr>
          </a:p>
        </p:txBody>
      </p:sp>
    </p:spTree>
    <p:extLst>
      <p:ext uri="{BB962C8B-B14F-4D97-AF65-F5344CB8AC3E}">
        <p14:creationId xmlns:p14="http://schemas.microsoft.com/office/powerpoint/2010/main" val="1639196115"/>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674" y="1729383"/>
            <a:ext cx="7886700" cy="994172"/>
          </a:xfrm>
        </p:spPr>
        <p:txBody>
          <a:bodyPr>
            <a:normAutofit fontScale="90000"/>
          </a:bodyPr>
          <a:lstStyle/>
          <a:p>
            <a:r>
              <a:rPr lang="en-US" b="1" dirty="0" smtClean="0">
                <a:solidFill>
                  <a:srgbClr val="0070C0"/>
                </a:solidFill>
                <a:latin typeface="Comic Sans MS" panose="030F0702030302020204" pitchFamily="66" charset="0"/>
              </a:rPr>
              <a:t>SBAR</a:t>
            </a:r>
            <a:r>
              <a:rPr lang="en-US" dirty="0" smtClean="0">
                <a:solidFill>
                  <a:srgbClr val="FF0000"/>
                </a:solidFill>
                <a:latin typeface="Comic Sans MS" panose="030F0702030302020204" pitchFamily="66" charset="0"/>
              </a:rPr>
              <a:t/>
            </a:r>
            <a:br>
              <a:rPr lang="en-US" dirty="0" smtClean="0">
                <a:solidFill>
                  <a:srgbClr val="FF0000"/>
                </a:solidFill>
                <a:latin typeface="Comic Sans MS" panose="030F0702030302020204" pitchFamily="66" charset="0"/>
              </a:rPr>
            </a:br>
            <a:r>
              <a:rPr lang="en-US" dirty="0" smtClean="0">
                <a:solidFill>
                  <a:srgbClr val="FF0000"/>
                </a:solidFill>
                <a:latin typeface="Comic Sans MS" panose="030F0702030302020204" pitchFamily="66" charset="0"/>
              </a:rPr>
              <a:t>is standard </a:t>
            </a:r>
            <a:r>
              <a:rPr lang="en-US" dirty="0">
                <a:solidFill>
                  <a:srgbClr val="FF0000"/>
                </a:solidFill>
                <a:latin typeface="Comic Sans MS" panose="030F0702030302020204" pitchFamily="66" charset="0"/>
              </a:rPr>
              <a:t>tools</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recommended for clinical handoff </a:t>
            </a:r>
            <a:r>
              <a:rPr lang="en-US" dirty="0" smtClean="0">
                <a:solidFill>
                  <a:srgbClr val="FF0000"/>
                </a:solidFill>
                <a:latin typeface="Comic Sans MS" panose="030F0702030302020204" pitchFamily="66" charset="0"/>
              </a:rPr>
              <a:t/>
            </a:r>
            <a:br>
              <a:rPr lang="en-US" dirty="0" smtClean="0">
                <a:solidFill>
                  <a:srgbClr val="FF0000"/>
                </a:solidFill>
                <a:latin typeface="Comic Sans MS" panose="030F0702030302020204" pitchFamily="66" charset="0"/>
              </a:rPr>
            </a:b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749674" y="2807382"/>
            <a:ext cx="7886700" cy="3263504"/>
          </a:xfrm>
        </p:spPr>
        <p:txBody>
          <a:bodyPr/>
          <a:lstStyle/>
          <a:p>
            <a:pPr marL="0" indent="0">
              <a:buNone/>
            </a:pPr>
            <a:endParaRPr lang="en-US" dirty="0" smtClean="0"/>
          </a:p>
          <a:p>
            <a:pPr>
              <a:lnSpc>
                <a:spcPct val="150000"/>
              </a:lnSpc>
            </a:pPr>
            <a:r>
              <a:rPr lang="en-US" dirty="0" smtClean="0"/>
              <a:t> </a:t>
            </a:r>
            <a:r>
              <a:rPr lang="en-US" dirty="0">
                <a:latin typeface="Comic Sans MS" panose="030F0702030302020204" pitchFamily="66" charset="0"/>
                <a:ea typeface="+mj-ea"/>
                <a:cs typeface="+mj-cs"/>
              </a:rPr>
              <a:t>patient’s current situation (</a:t>
            </a:r>
            <a:r>
              <a:rPr lang="en-US" dirty="0">
                <a:solidFill>
                  <a:srgbClr val="0070C0"/>
                </a:solidFill>
                <a:latin typeface="Comic Sans MS" panose="030F0702030302020204" pitchFamily="66" charset="0"/>
                <a:ea typeface="+mj-ea"/>
                <a:cs typeface="+mj-cs"/>
              </a:rPr>
              <a:t>S</a:t>
            </a:r>
            <a:r>
              <a:rPr lang="en-US" dirty="0">
                <a:latin typeface="Comic Sans MS" panose="030F0702030302020204" pitchFamily="66" charset="0"/>
                <a:ea typeface="+mj-ea"/>
                <a:cs typeface="+mj-cs"/>
              </a:rPr>
              <a:t>)</a:t>
            </a:r>
          </a:p>
          <a:p>
            <a:pPr>
              <a:lnSpc>
                <a:spcPct val="150000"/>
              </a:lnSpc>
            </a:pPr>
            <a:r>
              <a:rPr lang="en-US" dirty="0">
                <a:latin typeface="Comic Sans MS" panose="030F0702030302020204" pitchFamily="66" charset="0"/>
                <a:ea typeface="+mj-ea"/>
                <a:cs typeface="+mj-cs"/>
              </a:rPr>
              <a:t>patients’ clinical background (</a:t>
            </a:r>
            <a:r>
              <a:rPr lang="en-US" dirty="0">
                <a:solidFill>
                  <a:srgbClr val="0070C0"/>
                </a:solidFill>
                <a:latin typeface="Comic Sans MS" panose="030F0702030302020204" pitchFamily="66" charset="0"/>
                <a:ea typeface="+mj-ea"/>
                <a:cs typeface="+mj-cs"/>
              </a:rPr>
              <a:t>B</a:t>
            </a:r>
            <a:r>
              <a:rPr lang="en-US" dirty="0">
                <a:latin typeface="Comic Sans MS" panose="030F0702030302020204" pitchFamily="66" charset="0"/>
                <a:ea typeface="+mj-ea"/>
                <a:cs typeface="+mj-cs"/>
              </a:rPr>
              <a:t>)</a:t>
            </a:r>
          </a:p>
          <a:p>
            <a:pPr>
              <a:lnSpc>
                <a:spcPct val="150000"/>
              </a:lnSpc>
            </a:pPr>
            <a:r>
              <a:rPr lang="en-US" dirty="0" smtClean="0">
                <a:latin typeface="Comic Sans MS" panose="030F0702030302020204" pitchFamily="66" charset="0"/>
                <a:ea typeface="+mj-ea"/>
                <a:cs typeface="+mj-cs"/>
              </a:rPr>
              <a:t>System status </a:t>
            </a:r>
            <a:r>
              <a:rPr lang="en-US" dirty="0">
                <a:latin typeface="Comic Sans MS" panose="030F0702030302020204" pitchFamily="66" charset="0"/>
                <a:ea typeface="+mj-ea"/>
                <a:cs typeface="+mj-cs"/>
              </a:rPr>
              <a:t>assessment (</a:t>
            </a:r>
            <a:r>
              <a:rPr lang="en-US" dirty="0">
                <a:solidFill>
                  <a:srgbClr val="0070C0"/>
                </a:solidFill>
                <a:latin typeface="Comic Sans MS" panose="030F0702030302020204" pitchFamily="66" charset="0"/>
                <a:ea typeface="+mj-ea"/>
                <a:cs typeface="+mj-cs"/>
              </a:rPr>
              <a:t>A</a:t>
            </a:r>
            <a:r>
              <a:rPr lang="en-US" dirty="0">
                <a:latin typeface="Comic Sans MS" panose="030F0702030302020204" pitchFamily="66" charset="0"/>
                <a:ea typeface="+mj-ea"/>
                <a:cs typeface="+mj-cs"/>
              </a:rPr>
              <a:t>)</a:t>
            </a:r>
          </a:p>
          <a:p>
            <a:pPr>
              <a:lnSpc>
                <a:spcPct val="150000"/>
              </a:lnSpc>
            </a:pPr>
            <a:r>
              <a:rPr lang="en-US" dirty="0">
                <a:latin typeface="Comic Sans MS" panose="030F0702030302020204" pitchFamily="66" charset="0"/>
                <a:ea typeface="+mj-ea"/>
                <a:cs typeface="+mj-cs"/>
              </a:rPr>
              <a:t>Necessary recommendations (</a:t>
            </a:r>
            <a:r>
              <a:rPr lang="en-US" dirty="0">
                <a:solidFill>
                  <a:srgbClr val="0070C0"/>
                </a:solidFill>
                <a:latin typeface="Comic Sans MS" panose="030F0702030302020204" pitchFamily="66" charset="0"/>
                <a:ea typeface="+mj-ea"/>
                <a:cs typeface="+mj-cs"/>
              </a:rPr>
              <a:t>R</a:t>
            </a:r>
            <a:r>
              <a:rPr lang="en-US" dirty="0">
                <a:latin typeface="Comic Sans MS" panose="030F0702030302020204" pitchFamily="66" charset="0"/>
                <a:ea typeface="+mj-ea"/>
                <a:cs typeface="+mj-cs"/>
              </a:rPr>
              <a:t>). </a:t>
            </a:r>
            <a:br>
              <a:rPr lang="en-US" dirty="0">
                <a:latin typeface="Comic Sans MS" panose="030F0702030302020204" pitchFamily="66" charset="0"/>
                <a:ea typeface="+mj-ea"/>
                <a:cs typeface="+mj-cs"/>
              </a:rPr>
            </a:br>
            <a:endParaRPr lang="en-US" dirty="0">
              <a:latin typeface="Comic Sans MS" panose="030F0702030302020204" pitchFamily="66" charset="0"/>
              <a:ea typeface="+mj-ea"/>
              <a:cs typeface="+mj-cs"/>
            </a:endParaRPr>
          </a:p>
        </p:txBody>
      </p:sp>
    </p:spTree>
    <p:extLst>
      <p:ext uri="{BB962C8B-B14F-4D97-AF65-F5344CB8AC3E}">
        <p14:creationId xmlns:p14="http://schemas.microsoft.com/office/powerpoint/2010/main" val="3247851684"/>
      </p:ext>
    </p:extLst>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842" y="1131571"/>
            <a:ext cx="8297508" cy="4598894"/>
          </a:xfrm>
        </p:spPr>
        <p:txBody>
          <a:bodyPr>
            <a:normAutofit/>
          </a:bodyPr>
          <a:lstStyle/>
          <a:p>
            <a:pPr marL="0" indent="0">
              <a:buNone/>
            </a:pPr>
            <a:r>
              <a:rPr lang="en-US" sz="2700" b="1" dirty="0">
                <a:solidFill>
                  <a:srgbClr val="FF0000"/>
                </a:solidFill>
                <a:latin typeface="Comic Sans MS" panose="030F0702030302020204" pitchFamily="66" charset="0"/>
                <a:cs typeface="B Kamran" panose="00000400000000000000" pitchFamily="2" charset="-78"/>
              </a:rPr>
              <a:t>SBAR</a:t>
            </a:r>
          </a:p>
          <a:p>
            <a:pPr marL="0" indent="0" algn="r" rtl="1">
              <a:lnSpc>
                <a:spcPct val="150000"/>
              </a:lnSpc>
              <a:buNone/>
            </a:pPr>
            <a:r>
              <a:rPr lang="en-US" sz="2700" b="1" dirty="0">
                <a:latin typeface="Comic Sans MS" panose="030F0702030302020204" pitchFamily="66" charset="0"/>
                <a:cs typeface="B Kamran" panose="00000400000000000000" pitchFamily="2" charset="-78"/>
              </a:rPr>
              <a:t> </a:t>
            </a:r>
            <a:r>
              <a:rPr lang="en-US" sz="2700" b="1" dirty="0">
                <a:solidFill>
                  <a:srgbClr val="FF0000"/>
                </a:solidFill>
                <a:latin typeface="Comic Sans MS" panose="030F0702030302020204" pitchFamily="66" charset="0"/>
                <a:cs typeface="B Kamran" panose="00000400000000000000" pitchFamily="2" charset="-78"/>
              </a:rPr>
              <a:t>S</a:t>
            </a:r>
            <a:r>
              <a:rPr lang="en-US" sz="2700" b="1" dirty="0">
                <a:solidFill>
                  <a:srgbClr val="0070C0"/>
                </a:solidFill>
                <a:latin typeface="Comic Sans MS" panose="030F0702030302020204" pitchFamily="66" charset="0"/>
                <a:cs typeface="B Kamran" panose="00000400000000000000" pitchFamily="2" charset="-78"/>
              </a:rPr>
              <a:t>:Situation</a:t>
            </a:r>
            <a:r>
              <a:rPr lang="fa-IR" sz="2700" b="1" dirty="0">
                <a:latin typeface="Comic Sans MS" panose="030F0702030302020204" pitchFamily="66" charset="0"/>
                <a:cs typeface="B Kamran" panose="00000400000000000000" pitchFamily="2" charset="-78"/>
              </a:rPr>
              <a:t>شکایت اصلی و وضعیت فعلی</a:t>
            </a:r>
          </a:p>
          <a:p>
            <a:pPr marL="0" indent="0" algn="r" rtl="1">
              <a:lnSpc>
                <a:spcPct val="150000"/>
              </a:lnSpc>
              <a:buNone/>
            </a:pPr>
            <a:r>
              <a:rPr lang="fa-IR" sz="2700" b="1" dirty="0">
                <a:latin typeface="Comic Sans MS" panose="030F0702030302020204" pitchFamily="66" charset="0"/>
                <a:cs typeface="B Kamran" panose="00000400000000000000" pitchFamily="2" charset="-78"/>
              </a:rPr>
              <a:t> </a:t>
            </a:r>
            <a:r>
              <a:rPr lang="en-US" sz="2700" b="1" dirty="0">
                <a:solidFill>
                  <a:srgbClr val="FF0000"/>
                </a:solidFill>
                <a:latin typeface="Comic Sans MS" panose="030F0702030302020204" pitchFamily="66" charset="0"/>
                <a:cs typeface="B Kamran" panose="00000400000000000000" pitchFamily="2" charset="-78"/>
              </a:rPr>
              <a:t>B</a:t>
            </a:r>
            <a:r>
              <a:rPr lang="en-US" sz="2700" b="1" dirty="0">
                <a:solidFill>
                  <a:srgbClr val="0070C0"/>
                </a:solidFill>
                <a:latin typeface="Comic Sans MS" panose="030F0702030302020204" pitchFamily="66" charset="0"/>
                <a:cs typeface="B Kamran" panose="00000400000000000000" pitchFamily="2" charset="-78"/>
              </a:rPr>
              <a:t>:Background</a:t>
            </a:r>
            <a:r>
              <a:rPr lang="fa-IR" sz="2700" b="1" dirty="0">
                <a:solidFill>
                  <a:srgbClr val="0070C0"/>
                </a:solidFill>
                <a:latin typeface="Comic Sans MS" panose="030F0702030302020204" pitchFamily="66" charset="0"/>
                <a:cs typeface="B Kamran" panose="00000400000000000000" pitchFamily="2" charset="-78"/>
              </a:rPr>
              <a:t>  </a:t>
            </a:r>
            <a:r>
              <a:rPr lang="fa-IR" sz="2700" b="1" dirty="0">
                <a:latin typeface="Comic Sans MS" panose="030F0702030302020204" pitchFamily="66" charset="0"/>
                <a:cs typeface="B Kamran" panose="00000400000000000000" pitchFamily="2" charset="-78"/>
              </a:rPr>
              <a:t>تاریخچه قبلی</a:t>
            </a:r>
          </a:p>
          <a:p>
            <a:pPr marL="0" indent="0" algn="r" rtl="1">
              <a:lnSpc>
                <a:spcPct val="150000"/>
              </a:lnSpc>
              <a:buNone/>
            </a:pPr>
            <a:r>
              <a:rPr lang="fa-IR" sz="2700" b="1" dirty="0">
                <a:latin typeface="Comic Sans MS" panose="030F0702030302020204" pitchFamily="66" charset="0"/>
                <a:cs typeface="B Kamran" panose="00000400000000000000" pitchFamily="2" charset="-78"/>
              </a:rPr>
              <a:t> </a:t>
            </a:r>
            <a:r>
              <a:rPr lang="en-US" sz="2700" b="1" dirty="0">
                <a:solidFill>
                  <a:srgbClr val="FF0000"/>
                </a:solidFill>
                <a:latin typeface="Comic Sans MS" panose="030F0702030302020204" pitchFamily="66" charset="0"/>
                <a:cs typeface="B Kamran" panose="00000400000000000000" pitchFamily="2" charset="-78"/>
              </a:rPr>
              <a:t>A</a:t>
            </a:r>
            <a:r>
              <a:rPr lang="en-US" sz="2700" b="1" dirty="0">
                <a:solidFill>
                  <a:srgbClr val="0070C0"/>
                </a:solidFill>
                <a:latin typeface="Comic Sans MS" panose="030F0702030302020204" pitchFamily="66" charset="0"/>
                <a:cs typeface="B Kamran" panose="00000400000000000000" pitchFamily="2" charset="-78"/>
              </a:rPr>
              <a:t>:Assessment</a:t>
            </a:r>
            <a:r>
              <a:rPr lang="fa-IR" sz="2700" b="1" dirty="0">
                <a:latin typeface="Comic Sans MS" panose="030F0702030302020204" pitchFamily="66" charset="0"/>
                <a:cs typeface="B Kamran" panose="00000400000000000000" pitchFamily="2" charset="-78"/>
              </a:rPr>
              <a:t> نتیجه بررسیها، علائم حیاتی و نشانه ها و </a:t>
            </a:r>
            <a:r>
              <a:rPr lang="fa-IR" sz="2700" b="1" u="sng" dirty="0">
                <a:latin typeface="Comic Sans MS" panose="030F0702030302020204" pitchFamily="66" charset="0"/>
                <a:cs typeface="B Kamran" panose="00000400000000000000" pitchFamily="2" charset="-78"/>
              </a:rPr>
              <a:t>آنچه که فکر می کنید</a:t>
            </a:r>
          </a:p>
          <a:p>
            <a:pPr marL="0" indent="0" algn="r" rtl="1">
              <a:lnSpc>
                <a:spcPct val="150000"/>
              </a:lnSpc>
              <a:buNone/>
            </a:pPr>
            <a:r>
              <a:rPr lang="fa-IR" sz="2700" b="1" dirty="0">
                <a:latin typeface="Comic Sans MS" panose="030F0702030302020204" pitchFamily="66" charset="0"/>
                <a:cs typeface="B Kamran" panose="00000400000000000000" pitchFamily="2" charset="-78"/>
              </a:rPr>
              <a:t> </a:t>
            </a:r>
            <a:r>
              <a:rPr lang="en-US" sz="2700" b="1" dirty="0">
                <a:solidFill>
                  <a:srgbClr val="FF0000"/>
                </a:solidFill>
                <a:latin typeface="Comic Sans MS" panose="030F0702030302020204" pitchFamily="66" charset="0"/>
                <a:cs typeface="B Kamran" panose="00000400000000000000" pitchFamily="2" charset="-78"/>
              </a:rPr>
              <a:t>R</a:t>
            </a:r>
            <a:r>
              <a:rPr lang="en-US" sz="2700" b="1" dirty="0">
                <a:solidFill>
                  <a:srgbClr val="0070C0"/>
                </a:solidFill>
                <a:latin typeface="Comic Sans MS" panose="030F0702030302020204" pitchFamily="66" charset="0"/>
                <a:cs typeface="B Kamran" panose="00000400000000000000" pitchFamily="2" charset="-78"/>
              </a:rPr>
              <a:t>:Recommendation</a:t>
            </a:r>
            <a:r>
              <a:rPr lang="fa-IR" sz="2700" b="1" dirty="0">
                <a:latin typeface="Comic Sans MS" panose="030F0702030302020204" pitchFamily="66" charset="0"/>
                <a:cs typeface="B Kamran" panose="00000400000000000000" pitchFamily="2" charset="-78"/>
              </a:rPr>
              <a:t> پیشنهاد و توصیه برای اقدامات بعدی و آنچه در مراحل بعد نیاز به تکمیل، پیگیری یا انجام دارد و از </a:t>
            </a:r>
            <a:r>
              <a:rPr lang="en-US" sz="2700" b="1" dirty="0">
                <a:latin typeface="Comic Sans MS" panose="030F0702030302020204" pitchFamily="66" charset="0"/>
                <a:cs typeface="B Kamran" panose="00000400000000000000" pitchFamily="2" charset="-78"/>
              </a:rPr>
              <a:t>Closed Loop</a:t>
            </a:r>
            <a:r>
              <a:rPr lang="fa-IR" sz="2700" b="1" dirty="0">
                <a:latin typeface="Comic Sans MS" panose="030F0702030302020204" pitchFamily="66" charset="0"/>
                <a:cs typeface="B Kamran" panose="00000400000000000000" pitchFamily="2" charset="-78"/>
              </a:rPr>
              <a:t> استفاده کنید</a:t>
            </a:r>
            <a:endParaRPr lang="en-US" sz="2700" b="1" dirty="0">
              <a:latin typeface="Comic Sans MS" panose="030F0702030302020204" pitchFamily="66" charset="0"/>
              <a:cs typeface="B Kamran" panose="00000400000000000000" pitchFamily="2" charset="-78"/>
            </a:endParaRPr>
          </a:p>
        </p:txBody>
      </p:sp>
    </p:spTree>
    <p:extLst>
      <p:ext uri="{BB962C8B-B14F-4D97-AF65-F5344CB8AC3E}">
        <p14:creationId xmlns:p14="http://schemas.microsoft.com/office/powerpoint/2010/main" val="1670868234"/>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8139"/>
            <a:ext cx="7886700" cy="994172"/>
          </a:xfrm>
        </p:spPr>
        <p:txBody>
          <a:bodyPr>
            <a:noAutofit/>
          </a:bodyPr>
          <a:lstStyle/>
          <a:p>
            <a:pPr algn="ctr"/>
            <a:r>
              <a:rPr lang="fa-IR" sz="7200" b="1" dirty="0">
                <a:solidFill>
                  <a:srgbClr val="0070C0"/>
                </a:solidFill>
                <a:cs typeface="B Kamran" panose="00000400000000000000" pitchFamily="2" charset="-78"/>
              </a:rPr>
              <a:t>مثال</a:t>
            </a:r>
            <a:endParaRPr lang="en-US" sz="7200" b="1" dirty="0">
              <a:solidFill>
                <a:srgbClr val="0070C0"/>
              </a:solidFill>
              <a:cs typeface="B Kamran" panose="000004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fa-IR" sz="3000" b="1" dirty="0">
                <a:solidFill>
                  <a:srgbClr val="0070C0"/>
                </a:solidFill>
                <a:latin typeface="+mj-lt"/>
                <a:ea typeface="+mj-ea"/>
                <a:cs typeface="B Kamran" panose="00000400000000000000" pitchFamily="2" charset="-78"/>
              </a:rPr>
              <a:t>بیقراری و افزایش </a:t>
            </a:r>
            <a:r>
              <a:rPr lang="en-US" sz="2400" b="1" dirty="0">
                <a:solidFill>
                  <a:srgbClr val="0070C0"/>
                </a:solidFill>
                <a:latin typeface="Comic Sans MS" panose="030F0702030302020204" pitchFamily="66" charset="0"/>
                <a:ea typeface="+mj-ea"/>
                <a:cs typeface="B Kamran" panose="00000400000000000000" pitchFamily="2" charset="-78"/>
              </a:rPr>
              <a:t>PR</a:t>
            </a:r>
            <a:r>
              <a:rPr lang="fa-IR" sz="3000" b="1" dirty="0">
                <a:solidFill>
                  <a:srgbClr val="0070C0"/>
                </a:solidFill>
                <a:latin typeface="+mj-lt"/>
                <a:ea typeface="+mj-ea"/>
                <a:cs typeface="B Kamran" panose="00000400000000000000" pitchFamily="2" charset="-78"/>
              </a:rPr>
              <a:t> بیمار جراحی شده </a:t>
            </a:r>
          </a:p>
          <a:p>
            <a:r>
              <a:rPr lang="en-US" sz="2400" dirty="0">
                <a:latin typeface="Comic Sans MS" panose="030F0702030302020204" pitchFamily="66" charset="0"/>
              </a:rPr>
              <a:t>patient’s current situation (</a:t>
            </a:r>
            <a:r>
              <a:rPr lang="en-US" sz="2400" dirty="0">
                <a:solidFill>
                  <a:srgbClr val="FF0000"/>
                </a:solidFill>
                <a:latin typeface="Comic Sans MS" panose="030F0702030302020204" pitchFamily="66" charset="0"/>
              </a:rPr>
              <a:t>S</a:t>
            </a:r>
            <a:r>
              <a:rPr lang="en-US" sz="2400" dirty="0">
                <a:latin typeface="Comic Sans MS" panose="030F0702030302020204" pitchFamily="66" charset="0"/>
              </a:rPr>
              <a:t>)</a:t>
            </a:r>
          </a:p>
          <a:p>
            <a:r>
              <a:rPr lang="en-US" sz="2400" dirty="0">
                <a:latin typeface="Comic Sans MS" panose="030F0702030302020204" pitchFamily="66" charset="0"/>
              </a:rPr>
              <a:t>patients’ clinical background (</a:t>
            </a:r>
            <a:r>
              <a:rPr lang="en-US" sz="2400" dirty="0">
                <a:solidFill>
                  <a:srgbClr val="FF0000"/>
                </a:solidFill>
                <a:latin typeface="Comic Sans MS" panose="030F0702030302020204" pitchFamily="66" charset="0"/>
              </a:rPr>
              <a:t>B</a:t>
            </a:r>
            <a:r>
              <a:rPr lang="en-US" sz="2400" dirty="0">
                <a:latin typeface="Comic Sans MS" panose="030F0702030302020204" pitchFamily="66" charset="0"/>
              </a:rPr>
              <a:t>)</a:t>
            </a:r>
          </a:p>
          <a:p>
            <a:r>
              <a:rPr lang="en-US" sz="2400" dirty="0">
                <a:latin typeface="Comic Sans MS" panose="030F0702030302020204" pitchFamily="66" charset="0"/>
              </a:rPr>
              <a:t>System status assessment (</a:t>
            </a:r>
            <a:r>
              <a:rPr lang="en-US" sz="2400" dirty="0">
                <a:solidFill>
                  <a:srgbClr val="FF0000"/>
                </a:solidFill>
                <a:latin typeface="Comic Sans MS" panose="030F0702030302020204" pitchFamily="66" charset="0"/>
              </a:rPr>
              <a:t>A</a:t>
            </a:r>
            <a:r>
              <a:rPr lang="en-US" sz="2400" dirty="0">
                <a:latin typeface="Comic Sans MS" panose="030F0702030302020204" pitchFamily="66" charset="0"/>
              </a:rPr>
              <a:t>)</a:t>
            </a:r>
          </a:p>
          <a:p>
            <a:r>
              <a:rPr lang="en-US" sz="2400" dirty="0">
                <a:latin typeface="Comic Sans MS" panose="030F0702030302020204" pitchFamily="66" charset="0"/>
              </a:rPr>
              <a:t>Necessary recommendations (</a:t>
            </a:r>
            <a:r>
              <a:rPr lang="en-US" sz="2400" dirty="0">
                <a:solidFill>
                  <a:srgbClr val="FF0000"/>
                </a:solidFill>
                <a:latin typeface="Comic Sans MS" panose="030F0702030302020204" pitchFamily="66" charset="0"/>
              </a:rPr>
              <a:t>R</a:t>
            </a:r>
            <a:r>
              <a:rPr lang="en-US" sz="2400" dirty="0">
                <a:latin typeface="Comic Sans MS" panose="030F0702030302020204" pitchFamily="66" charset="0"/>
              </a:rPr>
              <a:t>). </a:t>
            </a:r>
            <a:br>
              <a:rPr lang="en-US" sz="2400" dirty="0">
                <a:latin typeface="Comic Sans MS" panose="030F0702030302020204" pitchFamily="66" charset="0"/>
              </a:rPr>
            </a:br>
            <a:endParaRPr lang="en-US" sz="2400" dirty="0">
              <a:latin typeface="Comic Sans MS" panose="030F0702030302020204" pitchFamily="66" charset="0"/>
            </a:endParaRPr>
          </a:p>
          <a:p>
            <a:pPr marL="0" indent="0" algn="r" rtl="1">
              <a:buNone/>
            </a:pPr>
            <a:endParaRPr lang="en-US" sz="3000" b="1" dirty="0">
              <a:solidFill>
                <a:srgbClr val="0070C0"/>
              </a:solidFill>
              <a:latin typeface="+mj-lt"/>
              <a:ea typeface="+mj-ea"/>
              <a:cs typeface="B Kamran" panose="00000400000000000000" pitchFamily="2" charset="-78"/>
            </a:endParaRPr>
          </a:p>
        </p:txBody>
      </p:sp>
    </p:spTree>
    <p:extLst>
      <p:ext uri="{BB962C8B-B14F-4D97-AF65-F5344CB8AC3E}">
        <p14:creationId xmlns:p14="http://schemas.microsoft.com/office/powerpoint/2010/main" val="3263362501"/>
      </p:ext>
    </p:extLst>
  </p:cSld>
  <p:clrMapOvr>
    <a:masterClrMapping/>
  </p:clrMapOvr>
  <p:transition spd="slow">
    <p:wedge/>
  </p:transition>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eme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heme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heme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Theme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Theme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Theme5</Template>
  <TotalTime>5392</TotalTime>
  <Words>1934</Words>
  <Application>Microsoft Office PowerPoint</Application>
  <PresentationFormat>On-screen Show (4:3)</PresentationFormat>
  <Paragraphs>252</Paragraphs>
  <Slides>54</Slides>
  <Notes>0</Notes>
  <HiddenSlides>0</HiddenSlides>
  <MMClips>0</MMClips>
  <ScaleCrop>false</ScaleCrop>
  <HeadingPairs>
    <vt:vector size="6" baseType="variant">
      <vt:variant>
        <vt:lpstr>Fonts Used</vt:lpstr>
      </vt:variant>
      <vt:variant>
        <vt:i4>17</vt:i4>
      </vt:variant>
      <vt:variant>
        <vt:lpstr>Theme</vt:lpstr>
      </vt:variant>
      <vt:variant>
        <vt:i4>10</vt:i4>
      </vt:variant>
      <vt:variant>
        <vt:lpstr>Slide Titles</vt:lpstr>
      </vt:variant>
      <vt:variant>
        <vt:i4>54</vt:i4>
      </vt:variant>
    </vt:vector>
  </HeadingPairs>
  <TitlesOfParts>
    <vt:vector size="81" baseType="lpstr">
      <vt:lpstr>2  Kamran</vt:lpstr>
      <vt:lpstr>Arial</vt:lpstr>
      <vt:lpstr>B Kamran</vt:lpstr>
      <vt:lpstr>B Kamran Outline</vt:lpstr>
      <vt:lpstr>B Mitra</vt:lpstr>
      <vt:lpstr>B Nazanin</vt:lpstr>
      <vt:lpstr>B Titr</vt:lpstr>
      <vt:lpstr>B Zar</vt:lpstr>
      <vt:lpstr>Calibri</vt:lpstr>
      <vt:lpstr>Calibri Light</vt:lpstr>
      <vt:lpstr>Comic Sans MS</vt:lpstr>
      <vt:lpstr>Courier New</vt:lpstr>
      <vt:lpstr>Gill Sans MT</vt:lpstr>
      <vt:lpstr>Times New Roman</vt:lpstr>
      <vt:lpstr>Verdana</vt:lpstr>
      <vt:lpstr>Wingdings</vt:lpstr>
      <vt:lpstr>Wingdings 2</vt:lpstr>
      <vt:lpstr>Theme5</vt:lpstr>
      <vt:lpstr>1_Theme5</vt:lpstr>
      <vt:lpstr>2_Theme5</vt:lpstr>
      <vt:lpstr>3_Theme5</vt:lpstr>
      <vt:lpstr>4_Theme5</vt:lpstr>
      <vt:lpstr>5_Theme5</vt:lpstr>
      <vt:lpstr>6_Theme5</vt:lpstr>
      <vt:lpstr>Solstice</vt:lpstr>
      <vt:lpstr>Office Theme</vt:lpstr>
      <vt:lpstr>1_Office Theme</vt:lpstr>
      <vt:lpstr>PowerPoint Presentation</vt:lpstr>
      <vt:lpstr>PowerPoint Presentation</vt:lpstr>
      <vt:lpstr>PowerPoint Presentation</vt:lpstr>
      <vt:lpstr>دستورالعمل جراحی ایمن چک لیست جراحی ایمن</vt:lpstr>
      <vt:lpstr>PowerPoint Presentation</vt:lpstr>
      <vt:lpstr>The ISBAR tool leads to conscious, structured communication by healthcare person  </vt:lpstr>
      <vt:lpstr>SBAR is standard tools recommended for clinical handoff  </vt:lpstr>
      <vt:lpstr>PowerPoint Presentation</vt:lpstr>
      <vt:lpstr>مثال</vt:lpstr>
      <vt:lpstr>PowerPoint Presentation</vt:lpstr>
      <vt:lpstr>PowerPoint Presentation</vt:lpstr>
      <vt:lpstr>SMART Discharge Protocol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راه حل ایمنی بیمار (WHO)</vt:lpstr>
      <vt:lpstr>PowerPoint Presentation</vt:lpstr>
      <vt:lpstr>شناسایی بیمار</vt:lpstr>
      <vt:lpstr>PowerPoint Presentation</vt:lpstr>
      <vt:lpstr>PowerPoint Presentation</vt:lpstr>
      <vt:lpstr>PowerPoint Presentation</vt:lpstr>
      <vt:lpstr>PowerPoint Presentation</vt:lpstr>
      <vt:lpstr>7 Right</vt:lpstr>
      <vt:lpstr>PowerPoint Presentation</vt:lpstr>
      <vt:lpstr>PowerPoint Presentation</vt:lpstr>
      <vt:lpstr>ضوابط برچسب‌گذاری ۱۲ قلم داروی تزریقی با هشدار بالا  برای این ۱۲ داروی تزریقی، ضروری است علاوه بر رعایت اصول عمومی برچسب گذاری داروهای با هشدار بالا، بر روی هر آمپول یا ویال برچسب‌ هشدار، الصاق شود.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کدهای اضطراری</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علل ریشه ای Root causes analysis</dc:title>
  <dc:creator>HP</dc:creator>
  <cp:lastModifiedBy>pfp01</cp:lastModifiedBy>
  <cp:revision>1536</cp:revision>
  <dcterms:created xsi:type="dcterms:W3CDTF">2012-02-24T16:36:38Z</dcterms:created>
  <dcterms:modified xsi:type="dcterms:W3CDTF">2022-11-29T04:27:57Z</dcterms:modified>
</cp:coreProperties>
</file>